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0D997D-2F9B-4B3F-B6ED-5F3153C28236}"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013E6-A9D0-4989-86AA-3B72F6859C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D997D-2F9B-4B3F-B6ED-5F3153C28236}"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013E6-A9D0-4989-86AA-3B72F6859C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D997D-2F9B-4B3F-B6ED-5F3153C28236}"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013E6-A9D0-4989-86AA-3B72F6859C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D997D-2F9B-4B3F-B6ED-5F3153C28236}"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013E6-A9D0-4989-86AA-3B72F6859C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D997D-2F9B-4B3F-B6ED-5F3153C28236}"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013E6-A9D0-4989-86AA-3B72F6859C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0D997D-2F9B-4B3F-B6ED-5F3153C28236}" type="datetimeFigureOut">
              <a:rPr lang="en-US" smtClean="0"/>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013E6-A9D0-4989-86AA-3B72F6859C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D997D-2F9B-4B3F-B6ED-5F3153C28236}" type="datetimeFigureOut">
              <a:rPr lang="en-US" smtClean="0"/>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013E6-A9D0-4989-86AA-3B72F6859C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D997D-2F9B-4B3F-B6ED-5F3153C28236}" type="datetimeFigureOut">
              <a:rPr lang="en-US" smtClean="0"/>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013E6-A9D0-4989-86AA-3B72F6859C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D997D-2F9B-4B3F-B6ED-5F3153C28236}" type="datetimeFigureOut">
              <a:rPr lang="en-US" smtClean="0"/>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013E6-A9D0-4989-86AA-3B72F6859C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D997D-2F9B-4B3F-B6ED-5F3153C28236}" type="datetimeFigureOut">
              <a:rPr lang="en-US" smtClean="0"/>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013E6-A9D0-4989-86AA-3B72F6859CC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20D997D-2F9B-4B3F-B6ED-5F3153C28236}" type="datetimeFigureOut">
              <a:rPr lang="en-US" smtClean="0"/>
              <a:t>11/8/2011</a:t>
            </a:fld>
            <a:endParaRPr lang="en-US"/>
          </a:p>
        </p:txBody>
      </p:sp>
      <p:sp>
        <p:nvSpPr>
          <p:cNvPr id="9" name="Slide Number Placeholder 8"/>
          <p:cNvSpPr>
            <a:spLocks noGrp="1"/>
          </p:cNvSpPr>
          <p:nvPr>
            <p:ph type="sldNum" sz="quarter" idx="11"/>
          </p:nvPr>
        </p:nvSpPr>
        <p:spPr/>
        <p:txBody>
          <a:bodyPr/>
          <a:lstStyle/>
          <a:p>
            <a:fld id="{AC0013E6-A9D0-4989-86AA-3B72F6859CC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C0013E6-A9D0-4989-86AA-3B72F6859CC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20D997D-2F9B-4B3F-B6ED-5F3153C28236}" type="datetimeFigureOut">
              <a:rPr lang="en-US" smtClean="0"/>
              <a:t>11/8/2011</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Article III</a:t>
            </a:r>
            <a:br>
              <a:rPr lang="en-US" dirty="0" smtClean="0"/>
            </a:br>
            <a:r>
              <a:rPr lang="en-US" dirty="0" smtClean="0"/>
              <a:t>The Judiciary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69" y="100105"/>
            <a:ext cx="3294583" cy="243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7630"/>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230" y="2006221"/>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5803" y="4191000"/>
            <a:ext cx="19145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569" y="4629719"/>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382458"/>
            <a:ext cx="2389059" cy="127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12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III</a:t>
            </a:r>
            <a:endParaRPr lang="en-US" dirty="0"/>
          </a:p>
        </p:txBody>
      </p:sp>
      <p:sp>
        <p:nvSpPr>
          <p:cNvPr id="3" name="Content Placeholder 2"/>
          <p:cNvSpPr>
            <a:spLocks noGrp="1"/>
          </p:cNvSpPr>
          <p:nvPr>
            <p:ph idx="1"/>
          </p:nvPr>
        </p:nvSpPr>
        <p:spPr>
          <a:xfrm>
            <a:off x="457200" y="1600200"/>
            <a:ext cx="7620000" cy="5029200"/>
          </a:xfrm>
        </p:spPr>
        <p:txBody>
          <a:bodyPr>
            <a:normAutofit lnSpcReduction="10000"/>
          </a:bodyPr>
          <a:lstStyle/>
          <a:p>
            <a:r>
              <a:rPr lang="en-US" dirty="0" smtClean="0"/>
              <a:t>Defines treason</a:t>
            </a:r>
          </a:p>
          <a:p>
            <a:pPr lvl="1"/>
            <a:r>
              <a:rPr lang="en-US" dirty="0" smtClean="0"/>
              <a:t>Treason </a:t>
            </a:r>
            <a:r>
              <a:rPr lang="en-US" dirty="0"/>
              <a:t>against the United States, shall consist only in l</a:t>
            </a:r>
            <a:r>
              <a:rPr lang="en-US" b="1" dirty="0"/>
              <a:t>evying War against them</a:t>
            </a:r>
            <a:r>
              <a:rPr lang="en-US" dirty="0"/>
              <a:t>, or in </a:t>
            </a:r>
            <a:r>
              <a:rPr lang="en-US" b="1" dirty="0"/>
              <a:t>adhering to their Enemies, giving them Aid and Comfort</a:t>
            </a:r>
            <a:r>
              <a:rPr lang="en-US" dirty="0"/>
              <a:t>. </a:t>
            </a:r>
            <a:endParaRPr lang="en-US" dirty="0" smtClean="0"/>
          </a:p>
          <a:p>
            <a:pPr lvl="1"/>
            <a:r>
              <a:rPr lang="en-US" dirty="0" smtClean="0"/>
              <a:t>No </a:t>
            </a:r>
            <a:r>
              <a:rPr lang="en-US" dirty="0"/>
              <a:t>Person shall be convicted of Treason unless on the Testimony of two Witnesses to the same overt Act, or on Confession in open Court</a:t>
            </a:r>
            <a:r>
              <a:rPr lang="en-US" dirty="0" smtClean="0"/>
              <a:t>.</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A conviction of treason MAY NOT harm a person’s family once they are dead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81400"/>
            <a:ext cx="23336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3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circle(in)">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  Judicial REVIEW?????</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299392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3908323" y="1465006"/>
            <a:ext cx="5181600" cy="2209800"/>
          </a:xfrm>
          <a:prstGeom prst="wedgeEllipseCallout">
            <a:avLst>
              <a:gd name="adj1" fmla="val -76620"/>
              <a:gd name="adj2" fmla="val 49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WAIT!  I thought the Supreme Court had some kind of checks and balances power on the other branches????</a:t>
            </a:r>
            <a:endParaRPr lang="en-US" sz="2400" dirty="0"/>
          </a:p>
        </p:txBody>
      </p:sp>
    </p:spTree>
    <p:extLst>
      <p:ext uri="{BB962C8B-B14F-4D97-AF65-F5344CB8AC3E}">
        <p14:creationId xmlns:p14="http://schemas.microsoft.com/office/powerpoint/2010/main" val="2116564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Review	</a:t>
            </a:r>
            <a:endParaRPr lang="en-US" dirty="0"/>
          </a:p>
        </p:txBody>
      </p:sp>
      <p:sp>
        <p:nvSpPr>
          <p:cNvPr id="3" name="Content Placeholder 2"/>
          <p:cNvSpPr>
            <a:spLocks noGrp="1"/>
          </p:cNvSpPr>
          <p:nvPr>
            <p:ph idx="1"/>
          </p:nvPr>
        </p:nvSpPr>
        <p:spPr/>
        <p:txBody>
          <a:bodyPr>
            <a:normAutofit/>
          </a:bodyPr>
          <a:lstStyle/>
          <a:p>
            <a:r>
              <a:rPr lang="en-US" sz="3600" dirty="0" smtClean="0"/>
              <a:t>NOT IN ARTICLE III!!!</a:t>
            </a:r>
          </a:p>
          <a:p>
            <a:r>
              <a:rPr lang="en-US" sz="3600" dirty="0" smtClean="0"/>
              <a:t>NOT IN CONSTITUTION AT ALL!!!!</a:t>
            </a:r>
          </a:p>
          <a:p>
            <a:r>
              <a:rPr lang="en-US" sz="3600" dirty="0" smtClean="0"/>
              <a:t>Arises from the case of </a:t>
            </a:r>
            <a:r>
              <a:rPr lang="en-US" sz="3600" i="1" dirty="0" smtClean="0"/>
              <a:t>Marbury vs. Madison (1803)</a:t>
            </a:r>
            <a:endParaRPr lang="en-US" sz="3600"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14800"/>
            <a:ext cx="19526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14800"/>
            <a:ext cx="196215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20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Marbury vs. Madison (1803)</a:t>
            </a:r>
            <a:endParaRPr lang="en-US" dirty="0"/>
          </a:p>
        </p:txBody>
      </p:sp>
      <p:sp>
        <p:nvSpPr>
          <p:cNvPr id="3" name="Content Placeholder 2"/>
          <p:cNvSpPr>
            <a:spLocks noGrp="1"/>
          </p:cNvSpPr>
          <p:nvPr>
            <p:ph idx="1"/>
          </p:nvPr>
        </p:nvSpPr>
        <p:spPr>
          <a:xfrm>
            <a:off x="457200" y="1600200"/>
            <a:ext cx="7772400" cy="5105400"/>
          </a:xfrm>
        </p:spPr>
        <p:txBody>
          <a:bodyPr>
            <a:normAutofit/>
          </a:bodyPr>
          <a:lstStyle/>
          <a:p>
            <a:r>
              <a:rPr lang="en-US" dirty="0" smtClean="0"/>
              <a:t>Election of 1800 – Jefferson defeats Adams</a:t>
            </a:r>
          </a:p>
          <a:p>
            <a:r>
              <a:rPr lang="en-US" dirty="0" smtClean="0"/>
              <a:t>In late Feb. – March 1801 Adams appoints several dozen judges</a:t>
            </a:r>
            <a:r>
              <a:rPr lang="en-US" dirty="0"/>
              <a:t> </a:t>
            </a:r>
            <a:r>
              <a:rPr lang="en-US" dirty="0" smtClean="0"/>
              <a:t>(and they are approved by the senate)</a:t>
            </a:r>
          </a:p>
          <a:p>
            <a:pPr lvl="1"/>
            <a:r>
              <a:rPr lang="en-US" dirty="0" smtClean="0"/>
              <a:t>Judges are issued an official commission which they must have to serve</a:t>
            </a:r>
          </a:p>
          <a:p>
            <a:r>
              <a:rPr lang="en-US" dirty="0" smtClean="0"/>
              <a:t>March 5</a:t>
            </a:r>
            <a:r>
              <a:rPr lang="en-US" baseline="30000" dirty="0" smtClean="0"/>
              <a:t>th</a:t>
            </a:r>
            <a:r>
              <a:rPr lang="en-US" dirty="0" smtClean="0"/>
              <a:t>, several commissions (including William Marbury’s) are not delivered.  </a:t>
            </a:r>
          </a:p>
          <a:p>
            <a:r>
              <a:rPr lang="en-US" dirty="0" smtClean="0"/>
              <a:t>Jefferson instructs his Secretary of State (James Madison) NOT to deliver the commissions </a:t>
            </a:r>
          </a:p>
          <a:p>
            <a:r>
              <a:rPr lang="en-US" dirty="0" smtClean="0"/>
              <a:t>Marbury, understandably upset, petitions the Supreme Court for a writ of mandamus (which would require Madison to deliver the commissions)</a:t>
            </a:r>
          </a:p>
          <a:p>
            <a:pPr lvl="1"/>
            <a:r>
              <a:rPr lang="en-US" dirty="0" smtClean="0"/>
              <a:t>Claimed he could do this because the Judiciary Act of 1789 allowed for direct petition of the Supreme Court</a:t>
            </a:r>
          </a:p>
        </p:txBody>
      </p:sp>
    </p:spTree>
    <p:extLst>
      <p:ext uri="{BB962C8B-B14F-4D97-AF65-F5344CB8AC3E}">
        <p14:creationId xmlns:p14="http://schemas.microsoft.com/office/powerpoint/2010/main" val="216799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Marbury v. Madison (1803)</a:t>
            </a:r>
            <a:endParaRPr lang="en-US" dirty="0"/>
          </a:p>
        </p:txBody>
      </p:sp>
      <p:sp>
        <p:nvSpPr>
          <p:cNvPr id="3" name="Content Placeholder 2"/>
          <p:cNvSpPr>
            <a:spLocks noGrp="1"/>
          </p:cNvSpPr>
          <p:nvPr>
            <p:ph idx="1"/>
          </p:nvPr>
        </p:nvSpPr>
        <p:spPr/>
        <p:txBody>
          <a:bodyPr>
            <a:normAutofit fontScale="92500"/>
          </a:bodyPr>
          <a:lstStyle/>
          <a:p>
            <a:r>
              <a:rPr lang="en-US" dirty="0" smtClean="0"/>
              <a:t>The Supreme Court considered 3 questions:</a:t>
            </a:r>
          </a:p>
          <a:p>
            <a:pPr lvl="1"/>
            <a:r>
              <a:rPr lang="en-US" dirty="0" smtClean="0"/>
              <a:t>1.  Did Marbury have the right to his writ of mandamus?</a:t>
            </a:r>
          </a:p>
          <a:p>
            <a:pPr lvl="2"/>
            <a:r>
              <a:rPr lang="en-US" dirty="0" smtClean="0"/>
              <a:t>YES, everything was official</a:t>
            </a:r>
          </a:p>
          <a:p>
            <a:pPr lvl="1"/>
            <a:r>
              <a:rPr lang="en-US" dirty="0" smtClean="0"/>
              <a:t>2.  Could a court grant the writ?</a:t>
            </a:r>
          </a:p>
          <a:p>
            <a:pPr lvl="2"/>
            <a:r>
              <a:rPr lang="en-US" dirty="0" smtClean="0"/>
              <a:t>YES, courts do it all the time in the form of subpoenas</a:t>
            </a:r>
          </a:p>
          <a:p>
            <a:pPr lvl="1"/>
            <a:r>
              <a:rPr lang="en-US" sz="3200" dirty="0" smtClean="0"/>
              <a:t>3.  Could the Supreme Court grant the writ?</a:t>
            </a:r>
          </a:p>
          <a:p>
            <a:pPr lvl="2"/>
            <a:r>
              <a:rPr lang="en-US" sz="3200" dirty="0" smtClean="0"/>
              <a:t>NO!</a:t>
            </a:r>
          </a:p>
          <a:p>
            <a:pPr lvl="2"/>
            <a:r>
              <a:rPr lang="en-US" sz="3200" dirty="0" smtClean="0"/>
              <a:t>The Constitution limits the original jurisdiction of the SC.  The part of the Judiciary Act that expanded that was unconstitutional</a:t>
            </a:r>
            <a:endParaRPr lang="en-US" sz="3200" dirty="0"/>
          </a:p>
        </p:txBody>
      </p:sp>
    </p:spTree>
    <p:extLst>
      <p:ext uri="{BB962C8B-B14F-4D97-AF65-F5344CB8AC3E}">
        <p14:creationId xmlns:p14="http://schemas.microsoft.com/office/powerpoint/2010/main" val="3599251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Marbury v. Madison (1803)</a:t>
            </a:r>
            <a:endParaRPr lang="en-US" dirty="0"/>
          </a:p>
        </p:txBody>
      </p:sp>
      <p:sp>
        <p:nvSpPr>
          <p:cNvPr id="3" name="Content Placeholder 2"/>
          <p:cNvSpPr>
            <a:spLocks noGrp="1"/>
          </p:cNvSpPr>
          <p:nvPr>
            <p:ph idx="1"/>
          </p:nvPr>
        </p:nvSpPr>
        <p:spPr/>
        <p:txBody>
          <a:bodyPr/>
          <a:lstStyle/>
          <a:p>
            <a:r>
              <a:rPr lang="en-US" dirty="0" smtClean="0"/>
              <a:t>Chief Justice John Marshall creates “judicial review” in his opinion:</a:t>
            </a:r>
          </a:p>
          <a:p>
            <a:endParaRPr lang="en-US" dirty="0"/>
          </a:p>
          <a:p>
            <a:pPr algn="ctr"/>
            <a:r>
              <a:rPr lang="en-US" dirty="0" smtClean="0">
                <a:solidFill>
                  <a:schemeClr val="tx2">
                    <a:lumMod val="50000"/>
                  </a:schemeClr>
                </a:solidFill>
              </a:rPr>
              <a:t>"</a:t>
            </a:r>
            <a:r>
              <a:rPr lang="en-US" sz="2400" b="1" dirty="0">
                <a:solidFill>
                  <a:schemeClr val="tx2">
                    <a:lumMod val="50000"/>
                  </a:schemeClr>
                </a:solidFill>
              </a:rPr>
              <a:t>It is emphatically the province and duty of the judicial department to say what the law is.</a:t>
            </a:r>
            <a:r>
              <a:rPr lang="en-US" dirty="0">
                <a:solidFill>
                  <a:schemeClr val="tx2">
                    <a:lumMod val="50000"/>
                  </a:schemeClr>
                </a:solidFill>
              </a:rPr>
              <a:t> Those who apply the rule to particular cases, must of necessity expound and interpret that rule. If two laws conflict with each other, the courts must decide on the operation of each." </a:t>
            </a:r>
            <a:r>
              <a:rPr lang="en-US" dirty="0"/>
              <a:t/>
            </a:r>
            <a:br>
              <a:rPr lang="en-US" dirty="0"/>
            </a:br>
            <a:r>
              <a:rPr lang="en-US" dirty="0"/>
              <a:t>— Chief Justice John Marshall</a:t>
            </a:r>
            <a:br>
              <a:rPr lang="en-US" dirty="0"/>
            </a:b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67200"/>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078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a:t>
            </a:r>
            <a:endParaRPr lang="en-US" dirty="0"/>
          </a:p>
        </p:txBody>
      </p:sp>
      <p:sp>
        <p:nvSpPr>
          <p:cNvPr id="3" name="Content Placeholder 2"/>
          <p:cNvSpPr>
            <a:spLocks noGrp="1"/>
          </p:cNvSpPr>
          <p:nvPr>
            <p:ph idx="1"/>
          </p:nvPr>
        </p:nvSpPr>
        <p:spPr/>
        <p:txBody>
          <a:bodyPr/>
          <a:lstStyle/>
          <a:p>
            <a:r>
              <a:rPr lang="en-US" b="1" dirty="0" smtClean="0"/>
              <a:t>“The </a:t>
            </a:r>
            <a:r>
              <a:rPr lang="en-US" b="1" dirty="0"/>
              <a:t>judicial Power of the United States, shall be vested in one supreme Court, and in such inferior Courts as the Congress may from time to time ordain and </a:t>
            </a:r>
            <a:r>
              <a:rPr lang="en-US" b="1" dirty="0" err="1" smtClean="0"/>
              <a:t>est</a:t>
            </a:r>
            <a:endParaRPr lang="en-US" b="1" dirty="0" smtClean="0"/>
          </a:p>
          <a:p>
            <a:pPr lvl="1"/>
            <a:r>
              <a:rPr lang="en-US" dirty="0" smtClean="0"/>
              <a:t>Congress establishes the number and role of the “inferior” courts</a:t>
            </a:r>
          </a:p>
          <a:p>
            <a:pPr lvl="1"/>
            <a:r>
              <a:rPr lang="en-US" dirty="0" smtClean="0"/>
              <a:t>Does not specify how many judges must serve</a:t>
            </a:r>
          </a:p>
          <a:p>
            <a:pPr lvl="2"/>
            <a:r>
              <a:rPr lang="en-US" dirty="0" smtClean="0"/>
              <a:t>Current law sets number at 9</a:t>
            </a:r>
          </a:p>
        </p:txBody>
      </p:sp>
    </p:spTree>
    <p:extLst>
      <p:ext uri="{BB962C8B-B14F-4D97-AF65-F5344CB8AC3E}">
        <p14:creationId xmlns:p14="http://schemas.microsoft.com/office/powerpoint/2010/main" val="3531651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550" y="0"/>
            <a:ext cx="2128885" cy="183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47" y="40986"/>
            <a:ext cx="1752597" cy="179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247" y="4572000"/>
            <a:ext cx="19145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44" y="2438401"/>
            <a:ext cx="2238079"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0"/>
            <a:ext cx="2072612" cy="194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373" y="2438401"/>
            <a:ext cx="1805360"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6954" y="2438401"/>
            <a:ext cx="1790250" cy="15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545" y="4571999"/>
            <a:ext cx="1676400" cy="16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3565" y="4615076"/>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0545" y="1831500"/>
            <a:ext cx="1752597" cy="584775"/>
          </a:xfrm>
          <a:prstGeom prst="rect">
            <a:avLst/>
          </a:prstGeom>
          <a:noFill/>
        </p:spPr>
        <p:txBody>
          <a:bodyPr wrap="square" rtlCol="0">
            <a:spAutoFit/>
          </a:bodyPr>
          <a:lstStyle/>
          <a:p>
            <a:pPr algn="ctr"/>
            <a:r>
              <a:rPr lang="en-US" sz="1600" dirty="0" smtClean="0"/>
              <a:t>John Roberts</a:t>
            </a:r>
          </a:p>
          <a:p>
            <a:pPr algn="ctr"/>
            <a:r>
              <a:rPr lang="en-US" sz="1600" dirty="0" smtClean="0"/>
              <a:t>GW Bush</a:t>
            </a:r>
            <a:endParaRPr lang="en-US" sz="1600" dirty="0"/>
          </a:p>
        </p:txBody>
      </p:sp>
      <p:sp>
        <p:nvSpPr>
          <p:cNvPr id="14" name="TextBox 13"/>
          <p:cNvSpPr txBox="1"/>
          <p:nvPr/>
        </p:nvSpPr>
        <p:spPr>
          <a:xfrm>
            <a:off x="3305754" y="1831501"/>
            <a:ext cx="1752597" cy="584775"/>
          </a:xfrm>
          <a:prstGeom prst="rect">
            <a:avLst/>
          </a:prstGeom>
          <a:noFill/>
        </p:spPr>
        <p:txBody>
          <a:bodyPr wrap="square" rtlCol="0">
            <a:spAutoFit/>
          </a:bodyPr>
          <a:lstStyle/>
          <a:p>
            <a:pPr algn="ctr"/>
            <a:r>
              <a:rPr lang="en-US" sz="1600" dirty="0" smtClean="0"/>
              <a:t>Antonin Scalia</a:t>
            </a:r>
          </a:p>
          <a:p>
            <a:pPr algn="ctr"/>
            <a:r>
              <a:rPr lang="en-US" sz="1600" dirty="0" smtClean="0"/>
              <a:t>Reagan</a:t>
            </a:r>
            <a:endParaRPr lang="en-US" sz="1600" dirty="0"/>
          </a:p>
        </p:txBody>
      </p:sp>
      <p:sp>
        <p:nvSpPr>
          <p:cNvPr id="15" name="TextBox 14"/>
          <p:cNvSpPr txBox="1"/>
          <p:nvPr/>
        </p:nvSpPr>
        <p:spPr>
          <a:xfrm>
            <a:off x="6484607" y="1926324"/>
            <a:ext cx="1752597" cy="584775"/>
          </a:xfrm>
          <a:prstGeom prst="rect">
            <a:avLst/>
          </a:prstGeom>
          <a:noFill/>
        </p:spPr>
        <p:txBody>
          <a:bodyPr wrap="square" rtlCol="0">
            <a:spAutoFit/>
          </a:bodyPr>
          <a:lstStyle/>
          <a:p>
            <a:pPr algn="ctr"/>
            <a:r>
              <a:rPr lang="en-US" sz="1600" dirty="0" smtClean="0"/>
              <a:t>Anthony Kennedy</a:t>
            </a:r>
          </a:p>
          <a:p>
            <a:pPr algn="ctr"/>
            <a:r>
              <a:rPr lang="en-US" sz="1600" dirty="0" smtClean="0"/>
              <a:t>Reagan</a:t>
            </a:r>
            <a:endParaRPr lang="en-US" sz="1600" dirty="0"/>
          </a:p>
        </p:txBody>
      </p:sp>
      <p:sp>
        <p:nvSpPr>
          <p:cNvPr id="16" name="TextBox 15"/>
          <p:cNvSpPr txBox="1"/>
          <p:nvPr/>
        </p:nvSpPr>
        <p:spPr>
          <a:xfrm>
            <a:off x="433884" y="3980311"/>
            <a:ext cx="1752597" cy="584775"/>
          </a:xfrm>
          <a:prstGeom prst="rect">
            <a:avLst/>
          </a:prstGeom>
          <a:noFill/>
        </p:spPr>
        <p:txBody>
          <a:bodyPr wrap="square" rtlCol="0">
            <a:spAutoFit/>
          </a:bodyPr>
          <a:lstStyle/>
          <a:p>
            <a:pPr algn="ctr"/>
            <a:r>
              <a:rPr lang="en-US" sz="1600" dirty="0" smtClean="0"/>
              <a:t>Clarence Thomas</a:t>
            </a:r>
          </a:p>
          <a:p>
            <a:pPr algn="ctr"/>
            <a:r>
              <a:rPr lang="en-US" sz="1600" dirty="0" smtClean="0"/>
              <a:t>G. Bush</a:t>
            </a:r>
            <a:endParaRPr lang="en-US" sz="1600" dirty="0"/>
          </a:p>
        </p:txBody>
      </p:sp>
      <p:sp>
        <p:nvSpPr>
          <p:cNvPr id="17" name="TextBox 16"/>
          <p:cNvSpPr txBox="1"/>
          <p:nvPr/>
        </p:nvSpPr>
        <p:spPr>
          <a:xfrm>
            <a:off x="3059208" y="3999594"/>
            <a:ext cx="2283227" cy="584775"/>
          </a:xfrm>
          <a:prstGeom prst="rect">
            <a:avLst/>
          </a:prstGeom>
          <a:noFill/>
        </p:spPr>
        <p:txBody>
          <a:bodyPr wrap="square" rtlCol="0">
            <a:spAutoFit/>
          </a:bodyPr>
          <a:lstStyle/>
          <a:p>
            <a:pPr algn="ctr"/>
            <a:r>
              <a:rPr lang="en-US" sz="1600" dirty="0" smtClean="0"/>
              <a:t>Ruth Bader Ginsburg</a:t>
            </a:r>
          </a:p>
          <a:p>
            <a:pPr algn="ctr"/>
            <a:r>
              <a:rPr lang="en-US" sz="1600" dirty="0" smtClean="0"/>
              <a:t>Clinton</a:t>
            </a:r>
            <a:endParaRPr lang="en-US" sz="1600" dirty="0"/>
          </a:p>
        </p:txBody>
      </p:sp>
      <p:sp>
        <p:nvSpPr>
          <p:cNvPr id="18" name="TextBox 17"/>
          <p:cNvSpPr txBox="1"/>
          <p:nvPr/>
        </p:nvSpPr>
        <p:spPr>
          <a:xfrm>
            <a:off x="6484606" y="3962400"/>
            <a:ext cx="1752597" cy="584775"/>
          </a:xfrm>
          <a:prstGeom prst="rect">
            <a:avLst/>
          </a:prstGeom>
          <a:noFill/>
        </p:spPr>
        <p:txBody>
          <a:bodyPr wrap="square" rtlCol="0">
            <a:spAutoFit/>
          </a:bodyPr>
          <a:lstStyle/>
          <a:p>
            <a:pPr algn="ctr"/>
            <a:r>
              <a:rPr lang="en-US" sz="1600" dirty="0" smtClean="0"/>
              <a:t>Stephen </a:t>
            </a:r>
            <a:r>
              <a:rPr lang="en-US" sz="1600" dirty="0" err="1" smtClean="0"/>
              <a:t>Breyer</a:t>
            </a:r>
            <a:endParaRPr lang="en-US" sz="1600" dirty="0" smtClean="0"/>
          </a:p>
          <a:p>
            <a:pPr algn="ctr"/>
            <a:r>
              <a:rPr lang="en-US" sz="1600" dirty="0" smtClean="0"/>
              <a:t>Clinton</a:t>
            </a:r>
            <a:endParaRPr lang="en-US" sz="1600" dirty="0"/>
          </a:p>
        </p:txBody>
      </p:sp>
      <p:sp>
        <p:nvSpPr>
          <p:cNvPr id="19" name="TextBox 18"/>
          <p:cNvSpPr txBox="1"/>
          <p:nvPr/>
        </p:nvSpPr>
        <p:spPr>
          <a:xfrm>
            <a:off x="400545" y="6216556"/>
            <a:ext cx="1752597" cy="584775"/>
          </a:xfrm>
          <a:prstGeom prst="rect">
            <a:avLst/>
          </a:prstGeom>
          <a:noFill/>
        </p:spPr>
        <p:txBody>
          <a:bodyPr wrap="square" rtlCol="0">
            <a:spAutoFit/>
          </a:bodyPr>
          <a:lstStyle/>
          <a:p>
            <a:pPr algn="ctr"/>
            <a:r>
              <a:rPr lang="en-US" sz="1600" dirty="0" smtClean="0"/>
              <a:t>Sam Alito</a:t>
            </a:r>
          </a:p>
          <a:p>
            <a:pPr algn="ctr"/>
            <a:r>
              <a:rPr lang="en-US" sz="1600" dirty="0" smtClean="0"/>
              <a:t>GW Bush</a:t>
            </a:r>
            <a:endParaRPr lang="en-US" sz="1600" dirty="0"/>
          </a:p>
        </p:txBody>
      </p:sp>
      <p:sp>
        <p:nvSpPr>
          <p:cNvPr id="20" name="TextBox 19"/>
          <p:cNvSpPr txBox="1"/>
          <p:nvPr/>
        </p:nvSpPr>
        <p:spPr>
          <a:xfrm>
            <a:off x="3278458" y="6216556"/>
            <a:ext cx="1752597" cy="584775"/>
          </a:xfrm>
          <a:prstGeom prst="rect">
            <a:avLst/>
          </a:prstGeom>
          <a:noFill/>
        </p:spPr>
        <p:txBody>
          <a:bodyPr wrap="square" rtlCol="0">
            <a:spAutoFit/>
          </a:bodyPr>
          <a:lstStyle/>
          <a:p>
            <a:pPr algn="ctr"/>
            <a:r>
              <a:rPr lang="en-US" sz="1600" dirty="0" smtClean="0"/>
              <a:t>Sonia Sotomayor</a:t>
            </a:r>
          </a:p>
          <a:p>
            <a:pPr algn="ctr"/>
            <a:r>
              <a:rPr lang="en-US" sz="1600" dirty="0" smtClean="0"/>
              <a:t>Obama</a:t>
            </a:r>
            <a:endParaRPr lang="en-US" sz="1600" dirty="0"/>
          </a:p>
        </p:txBody>
      </p:sp>
      <p:sp>
        <p:nvSpPr>
          <p:cNvPr id="21" name="TextBox 20"/>
          <p:cNvSpPr txBox="1"/>
          <p:nvPr/>
        </p:nvSpPr>
        <p:spPr>
          <a:xfrm>
            <a:off x="6446954" y="6241577"/>
            <a:ext cx="1752597" cy="584775"/>
          </a:xfrm>
          <a:prstGeom prst="rect">
            <a:avLst/>
          </a:prstGeom>
          <a:noFill/>
        </p:spPr>
        <p:txBody>
          <a:bodyPr wrap="square" rtlCol="0">
            <a:spAutoFit/>
          </a:bodyPr>
          <a:lstStyle/>
          <a:p>
            <a:pPr algn="ctr"/>
            <a:r>
              <a:rPr lang="en-US" sz="1600" dirty="0" smtClean="0"/>
              <a:t>Elena </a:t>
            </a:r>
            <a:r>
              <a:rPr lang="en-US" sz="1600" dirty="0" err="1" smtClean="0"/>
              <a:t>Kagan</a:t>
            </a:r>
            <a:endParaRPr lang="en-US" sz="1600" dirty="0" smtClean="0"/>
          </a:p>
          <a:p>
            <a:pPr algn="ctr"/>
            <a:r>
              <a:rPr lang="en-US" sz="1600" dirty="0" smtClean="0"/>
              <a:t>Obama</a:t>
            </a:r>
            <a:endParaRPr lang="en-US" sz="1600" dirty="0"/>
          </a:p>
        </p:txBody>
      </p:sp>
    </p:spTree>
    <p:extLst>
      <p:ext uri="{BB962C8B-B14F-4D97-AF65-F5344CB8AC3E}">
        <p14:creationId xmlns:p14="http://schemas.microsoft.com/office/powerpoint/2010/main" val="123743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a:t>
            </a:r>
            <a:endParaRPr lang="en-US" dirty="0"/>
          </a:p>
        </p:txBody>
      </p:sp>
      <p:sp>
        <p:nvSpPr>
          <p:cNvPr id="3" name="Content Placeholder 2"/>
          <p:cNvSpPr>
            <a:spLocks noGrp="1"/>
          </p:cNvSpPr>
          <p:nvPr>
            <p:ph idx="1"/>
          </p:nvPr>
        </p:nvSpPr>
        <p:spPr/>
        <p:txBody>
          <a:bodyPr/>
          <a:lstStyle/>
          <a:p>
            <a:r>
              <a:rPr lang="en-US" b="1" dirty="0" smtClean="0"/>
              <a:t>All federal judges hold their job for life and their salaries can not be reduced while they are serving</a:t>
            </a:r>
          </a:p>
          <a:p>
            <a:pPr lvl="1"/>
            <a:r>
              <a:rPr lang="en-US" dirty="0" smtClean="0"/>
              <a:t>Removes judges from political process</a:t>
            </a:r>
          </a:p>
          <a:p>
            <a:pPr lvl="1"/>
            <a:r>
              <a:rPr lang="en-US" dirty="0" smtClean="0"/>
              <a:t>Can only be removed via impeachment</a:t>
            </a:r>
          </a:p>
          <a:p>
            <a:pPr marL="411480" lvl="1" indent="0">
              <a:buNone/>
            </a:pPr>
            <a:endParaRPr lang="en-US" dirty="0" smtClean="0"/>
          </a:p>
          <a:p>
            <a:endParaRPr lang="en-US" dirty="0"/>
          </a:p>
          <a:p>
            <a:pPr marL="411480" lvl="1" indent="0">
              <a:buNone/>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7400"/>
            <a:ext cx="241226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89" y="3657600"/>
            <a:ext cx="2531153" cy="274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191000"/>
            <a:ext cx="252932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18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a:t>
            </a:r>
            <a:endParaRPr lang="en-US" dirty="0"/>
          </a:p>
        </p:txBody>
      </p:sp>
      <p:sp>
        <p:nvSpPr>
          <p:cNvPr id="3" name="Content Placeholder 2"/>
          <p:cNvSpPr>
            <a:spLocks noGrp="1"/>
          </p:cNvSpPr>
          <p:nvPr>
            <p:ph idx="1"/>
          </p:nvPr>
        </p:nvSpPr>
        <p:spPr/>
        <p:txBody>
          <a:bodyPr/>
          <a:lstStyle/>
          <a:p>
            <a:r>
              <a:rPr lang="en-US" b="1" dirty="0" smtClean="0"/>
              <a:t>Provides NO requirements to be a federal judge!!!</a:t>
            </a:r>
          </a:p>
          <a:p>
            <a:r>
              <a:rPr lang="en-US" b="1" dirty="0" smtClean="0"/>
              <a:t>Most federal judges have met several criteria over the years</a:t>
            </a:r>
          </a:p>
          <a:p>
            <a:pPr lvl="1"/>
            <a:r>
              <a:rPr lang="en-US" dirty="0" smtClean="0"/>
              <a:t>Lawyers or judges</a:t>
            </a:r>
          </a:p>
          <a:p>
            <a:pPr lvl="1"/>
            <a:r>
              <a:rPr lang="en-US" dirty="0" smtClean="0"/>
              <a:t>Mostly white males</a:t>
            </a:r>
          </a:p>
          <a:p>
            <a:pPr lvl="1"/>
            <a:endParaRPr lang="en-US" b="1" dirty="0" smtClean="0"/>
          </a:p>
          <a:p>
            <a:pPr lvl="1"/>
            <a:endParaRPr lang="en-US" dirty="0" smtClean="0"/>
          </a:p>
          <a:p>
            <a:endParaRPr lang="en-US" dirty="0"/>
          </a:p>
          <a:p>
            <a:pPr marL="411480" lvl="1" indent="0">
              <a:buNone/>
            </a:pPr>
            <a:endParaRPr lang="en-US" dirty="0" smtClean="0"/>
          </a:p>
        </p:txBody>
      </p:sp>
    </p:spTree>
    <p:extLst>
      <p:ext uri="{BB962C8B-B14F-4D97-AF65-F5344CB8AC3E}">
        <p14:creationId xmlns:p14="http://schemas.microsoft.com/office/powerpoint/2010/main" val="303273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775778668"/>
              </p:ext>
            </p:extLst>
          </p:nvPr>
        </p:nvGraphicFramePr>
        <p:xfrm>
          <a:off x="-22123" y="0"/>
          <a:ext cx="9120156" cy="6858000"/>
        </p:xfrm>
        <a:graphic>
          <a:graphicData uri="http://schemas.openxmlformats.org/presentationml/2006/ole">
            <mc:AlternateContent xmlns:mc="http://schemas.openxmlformats.org/markup-compatibility/2006">
              <mc:Choice xmlns:v="urn:schemas-microsoft-com:vml" Requires="v">
                <p:oleObj spid="_x0000_s4100" name="Photo Editor Photo" r:id="rId3" imgW="13336862" imgH="12323810" progId="MSPhotoEd.3">
                  <p:embed/>
                </p:oleObj>
              </mc:Choice>
              <mc:Fallback>
                <p:oleObj name="Photo Editor Photo" r:id="rId3" imgW="13336862" imgH="12323810"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3" y="0"/>
                        <a:ext cx="9120156" cy="6858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47943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 – Powers of the Judiciary</a:t>
            </a:r>
            <a:endParaRPr lang="en-US" dirty="0"/>
          </a:p>
        </p:txBody>
      </p:sp>
      <p:sp>
        <p:nvSpPr>
          <p:cNvPr id="3" name="Content Placeholder 2"/>
          <p:cNvSpPr>
            <a:spLocks noGrp="1"/>
          </p:cNvSpPr>
          <p:nvPr>
            <p:ph idx="1"/>
          </p:nvPr>
        </p:nvSpPr>
        <p:spPr/>
        <p:txBody>
          <a:bodyPr/>
          <a:lstStyle/>
          <a:p>
            <a:r>
              <a:rPr lang="en-US" b="1" dirty="0" smtClean="0"/>
              <a:t>The federal courts have the power to hear any cases that fall into the following categories:</a:t>
            </a:r>
          </a:p>
          <a:p>
            <a:pPr lvl="1"/>
            <a:r>
              <a:rPr lang="en-US" dirty="0" smtClean="0"/>
              <a:t>Federal questions (Constitution or national laws)</a:t>
            </a:r>
          </a:p>
          <a:p>
            <a:pPr lvl="1"/>
            <a:r>
              <a:rPr lang="en-US" dirty="0" smtClean="0"/>
              <a:t>Treaty violations</a:t>
            </a:r>
          </a:p>
          <a:p>
            <a:pPr lvl="1"/>
            <a:r>
              <a:rPr lang="en-US" dirty="0" smtClean="0"/>
              <a:t>Cases involving ambassadors or public ministers</a:t>
            </a:r>
          </a:p>
          <a:p>
            <a:pPr lvl="1"/>
            <a:r>
              <a:rPr lang="en-US" dirty="0" smtClean="0"/>
              <a:t>Anything </a:t>
            </a:r>
            <a:r>
              <a:rPr lang="en-US" dirty="0" err="1" smtClean="0"/>
              <a:t>occuring</a:t>
            </a:r>
            <a:r>
              <a:rPr lang="en-US" dirty="0" smtClean="0"/>
              <a:t> on waterways</a:t>
            </a:r>
          </a:p>
          <a:p>
            <a:pPr lvl="1"/>
            <a:r>
              <a:rPr lang="en-US" dirty="0" smtClean="0"/>
              <a:t>Anytime the U.S. is a party in the case</a:t>
            </a:r>
          </a:p>
          <a:p>
            <a:pPr lvl="1"/>
            <a:r>
              <a:rPr lang="en-US" dirty="0" smtClean="0"/>
              <a:t>Disagreements between states</a:t>
            </a:r>
          </a:p>
          <a:p>
            <a:pPr lvl="1"/>
            <a:r>
              <a:rPr lang="en-US" dirty="0" smtClean="0"/>
              <a:t>Disagreements between citizens in different states or citizens of a state and a country</a:t>
            </a:r>
            <a:endParaRPr lang="en-US" dirty="0"/>
          </a:p>
        </p:txBody>
      </p:sp>
    </p:spTree>
    <p:extLst>
      <p:ext uri="{BB962C8B-B14F-4D97-AF65-F5344CB8AC3E}">
        <p14:creationId xmlns:p14="http://schemas.microsoft.com/office/powerpoint/2010/main" val="6362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 – SC’s </a:t>
            </a:r>
            <a:br>
              <a:rPr lang="en-US" dirty="0" smtClean="0"/>
            </a:br>
            <a:r>
              <a:rPr lang="en-US" dirty="0" smtClean="0"/>
              <a:t>original jurisdiction</a:t>
            </a:r>
            <a:endParaRPr lang="en-US" dirty="0"/>
          </a:p>
        </p:txBody>
      </p:sp>
      <p:sp>
        <p:nvSpPr>
          <p:cNvPr id="3" name="Content Placeholder 2"/>
          <p:cNvSpPr>
            <a:spLocks noGrp="1"/>
          </p:cNvSpPr>
          <p:nvPr>
            <p:ph idx="1"/>
          </p:nvPr>
        </p:nvSpPr>
        <p:spPr/>
        <p:txBody>
          <a:bodyPr/>
          <a:lstStyle/>
          <a:p>
            <a:r>
              <a:rPr lang="en-US" dirty="0" smtClean="0"/>
              <a:t>Supreme court mainly hears appeals cases</a:t>
            </a:r>
          </a:p>
          <a:p>
            <a:r>
              <a:rPr lang="en-US" dirty="0" smtClean="0"/>
              <a:t>Has original jurisdiction in two circumstances:</a:t>
            </a:r>
          </a:p>
          <a:p>
            <a:pPr lvl="1"/>
            <a:r>
              <a:rPr lang="en-US" dirty="0" smtClean="0"/>
              <a:t>Cases affecting ambassadors</a:t>
            </a:r>
          </a:p>
          <a:p>
            <a:pPr lvl="1"/>
            <a:r>
              <a:rPr lang="en-US" dirty="0" smtClean="0"/>
              <a:t>Whenever a state is a party to a case</a:t>
            </a:r>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657600"/>
            <a:ext cx="2133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29001"/>
            <a:ext cx="260825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41031"/>
            <a:ext cx="1309688"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108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a:t>
            </a:r>
            <a:endParaRPr lang="en-US" dirty="0"/>
          </a:p>
        </p:txBody>
      </p:sp>
      <p:sp>
        <p:nvSpPr>
          <p:cNvPr id="3" name="Content Placeholder 2"/>
          <p:cNvSpPr>
            <a:spLocks noGrp="1"/>
          </p:cNvSpPr>
          <p:nvPr>
            <p:ph idx="1"/>
          </p:nvPr>
        </p:nvSpPr>
        <p:spPr/>
        <p:txBody>
          <a:bodyPr/>
          <a:lstStyle/>
          <a:p>
            <a:r>
              <a:rPr lang="en-US" dirty="0" smtClean="0"/>
              <a:t>All trials, except impeachment, shall be by jury</a:t>
            </a:r>
          </a:p>
          <a:p>
            <a:pPr lvl="1"/>
            <a:r>
              <a:rPr lang="en-US" dirty="0" smtClean="0"/>
              <a:t>Must be in state of commission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0"/>
            <a:ext cx="5255634" cy="284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596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69</TotalTime>
  <Words>676</Words>
  <Application>Microsoft Office PowerPoint</Application>
  <PresentationFormat>On-screen Show (4:3)</PresentationFormat>
  <Paragraphs>91</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Adjacency</vt:lpstr>
      <vt:lpstr>Microsoft Photo Editor 3.0 Photo</vt:lpstr>
      <vt:lpstr>Article III The Judiciary</vt:lpstr>
      <vt:lpstr>Section I</vt:lpstr>
      <vt:lpstr>PowerPoint Presentation</vt:lpstr>
      <vt:lpstr>Section I</vt:lpstr>
      <vt:lpstr>Section I</vt:lpstr>
      <vt:lpstr>PowerPoint Presentation</vt:lpstr>
      <vt:lpstr>Section II – Powers of the Judiciary</vt:lpstr>
      <vt:lpstr>Section II – SC’s  original jurisdiction</vt:lpstr>
      <vt:lpstr>Section II</vt:lpstr>
      <vt:lpstr>Section III</vt:lpstr>
      <vt:lpstr>WHOA!  Judicial REVIEW?????</vt:lpstr>
      <vt:lpstr>Judicial Review </vt:lpstr>
      <vt:lpstr>Marbury vs. Madison (1803)</vt:lpstr>
      <vt:lpstr>Marbury v. Madison (1803)</vt:lpstr>
      <vt:lpstr>Marbury v. Madison (1803)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III The Judiciary</dc:title>
  <dc:creator>FCBOE</dc:creator>
  <cp:lastModifiedBy>FCBOE</cp:lastModifiedBy>
  <cp:revision>7</cp:revision>
  <dcterms:created xsi:type="dcterms:W3CDTF">2011-11-08T17:51:16Z</dcterms:created>
  <dcterms:modified xsi:type="dcterms:W3CDTF">2011-11-08T19:00:31Z</dcterms:modified>
</cp:coreProperties>
</file>