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27"/>
  </p:notesMasterIdLst>
  <p:sldIdLst>
    <p:sldId id="256" r:id="rId3"/>
    <p:sldId id="257" r:id="rId4"/>
    <p:sldId id="258" r:id="rId5"/>
    <p:sldId id="259" r:id="rId6"/>
    <p:sldId id="260" r:id="rId7"/>
    <p:sldId id="263" r:id="rId8"/>
    <p:sldId id="264" r:id="rId9"/>
    <p:sldId id="262" r:id="rId10"/>
    <p:sldId id="266" r:id="rId11"/>
    <p:sldId id="270" r:id="rId12"/>
    <p:sldId id="265" r:id="rId13"/>
    <p:sldId id="269" r:id="rId14"/>
    <p:sldId id="268" r:id="rId15"/>
    <p:sldId id="271" r:id="rId16"/>
    <p:sldId id="267" r:id="rId17"/>
    <p:sldId id="272" r:id="rId18"/>
    <p:sldId id="273" r:id="rId19"/>
    <p:sldId id="276" r:id="rId20"/>
    <p:sldId id="274" r:id="rId21"/>
    <p:sldId id="277" r:id="rId22"/>
    <p:sldId id="275"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55834-989A-4DC0-942D-DC2C7C0BCC19}" type="datetimeFigureOut">
              <a:rPr lang="en-US" smtClean="0"/>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4DD6A-D1C5-421E-862E-D806461893C1}" type="slidenum">
              <a:rPr lang="en-US" smtClean="0"/>
              <a:t>‹#›</a:t>
            </a:fld>
            <a:endParaRPr lang="en-US"/>
          </a:p>
        </p:txBody>
      </p:sp>
    </p:spTree>
    <p:extLst>
      <p:ext uri="{BB962C8B-B14F-4D97-AF65-F5344CB8AC3E}">
        <p14:creationId xmlns:p14="http://schemas.microsoft.com/office/powerpoint/2010/main" val="419822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Segoe Media Center" pitchFamily="34" charset="0"/>
              </a:defRPr>
            </a:lvl1pPr>
            <a:lvl2pPr marL="742950" indent="-285750" eaLnBrk="0" hangingPunct="0">
              <a:defRPr sz="1700">
                <a:solidFill>
                  <a:schemeClr val="tx1"/>
                </a:solidFill>
                <a:latin typeface="Segoe Media Center" pitchFamily="34" charset="0"/>
              </a:defRPr>
            </a:lvl2pPr>
            <a:lvl3pPr marL="1143000" indent="-228600" eaLnBrk="0" hangingPunct="0">
              <a:defRPr sz="1700">
                <a:solidFill>
                  <a:schemeClr val="tx1"/>
                </a:solidFill>
                <a:latin typeface="Segoe Media Center" pitchFamily="34" charset="0"/>
              </a:defRPr>
            </a:lvl3pPr>
            <a:lvl4pPr marL="1600200" indent="-228600" eaLnBrk="0" hangingPunct="0">
              <a:defRPr sz="1700">
                <a:solidFill>
                  <a:schemeClr val="tx1"/>
                </a:solidFill>
                <a:latin typeface="Segoe Media Center" pitchFamily="34" charset="0"/>
              </a:defRPr>
            </a:lvl4pPr>
            <a:lvl5pPr marL="2057400" indent="-228600" eaLnBrk="0" hangingPunct="0">
              <a:defRPr sz="1700">
                <a:solidFill>
                  <a:schemeClr val="tx1"/>
                </a:solidFill>
                <a:latin typeface="Segoe Media Center" pitchFamily="34" charset="0"/>
              </a:defRPr>
            </a:lvl5pPr>
            <a:lvl6pPr marL="2514600" indent="-228600" eaLnBrk="0" fontAlgn="base" hangingPunct="0">
              <a:spcBef>
                <a:spcPct val="0"/>
              </a:spcBef>
              <a:spcAft>
                <a:spcPct val="0"/>
              </a:spcAft>
              <a:defRPr sz="1700">
                <a:solidFill>
                  <a:schemeClr val="tx1"/>
                </a:solidFill>
                <a:latin typeface="Segoe Media Center" pitchFamily="34" charset="0"/>
              </a:defRPr>
            </a:lvl6pPr>
            <a:lvl7pPr marL="2971800" indent="-228600" eaLnBrk="0" fontAlgn="base" hangingPunct="0">
              <a:spcBef>
                <a:spcPct val="0"/>
              </a:spcBef>
              <a:spcAft>
                <a:spcPct val="0"/>
              </a:spcAft>
              <a:defRPr sz="1700">
                <a:solidFill>
                  <a:schemeClr val="tx1"/>
                </a:solidFill>
                <a:latin typeface="Segoe Media Center" pitchFamily="34" charset="0"/>
              </a:defRPr>
            </a:lvl7pPr>
            <a:lvl8pPr marL="3429000" indent="-228600" eaLnBrk="0" fontAlgn="base" hangingPunct="0">
              <a:spcBef>
                <a:spcPct val="0"/>
              </a:spcBef>
              <a:spcAft>
                <a:spcPct val="0"/>
              </a:spcAft>
              <a:defRPr sz="1700">
                <a:solidFill>
                  <a:schemeClr val="tx1"/>
                </a:solidFill>
                <a:latin typeface="Segoe Media Center" pitchFamily="34" charset="0"/>
              </a:defRPr>
            </a:lvl8pPr>
            <a:lvl9pPr marL="3886200" indent="-228600" eaLnBrk="0" fontAlgn="base" hangingPunct="0">
              <a:spcBef>
                <a:spcPct val="0"/>
              </a:spcBef>
              <a:spcAft>
                <a:spcPct val="0"/>
              </a:spcAft>
              <a:defRPr sz="1700">
                <a:solidFill>
                  <a:schemeClr val="tx1"/>
                </a:solidFill>
                <a:latin typeface="Segoe Media Center" pitchFamily="34" charset="0"/>
              </a:defRPr>
            </a:lvl9pPr>
          </a:lstStyle>
          <a:p>
            <a:pPr eaLnBrk="1" hangingPunct="1"/>
            <a:fld id="{F0480FD5-7D94-4D33-BD0E-59CEE3BA5184}" type="slidenum">
              <a:rPr lang="en-US" sz="1200" smtClean="0">
                <a:latin typeface="Arial" charset="0"/>
              </a:rPr>
              <a:pPr eaLnBrk="1" hangingPunct="1"/>
              <a:t>8</a:t>
            </a:fld>
            <a:endParaRPr lang="en-US" sz="1200"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Sadly, many techniques to deprive minorities of a meaningful vote.</a:t>
            </a:r>
          </a:p>
          <a:p>
            <a:pPr eaLnBrk="1" hangingPunct="1"/>
            <a:endParaRPr lang="en-US" smtClean="0"/>
          </a:p>
          <a:p>
            <a:pPr eaLnBrk="1" hangingPunct="1"/>
            <a:r>
              <a:rPr lang="en-US" smtClean="0"/>
              <a:t>At-large: Many districts with multiple seats were kept as “at-large” districts.  In these districts, the majority vote would predictably beat the minority vote for every seat.  In this district, there are 20 (say) white voters and 16 minority voters.  And the majority will win every time.</a:t>
            </a:r>
          </a:p>
          <a:p>
            <a:pPr eaLnBrk="1" hangingPunct="1"/>
            <a:endParaRPr lang="en-US" smtClean="0"/>
          </a:p>
          <a:p>
            <a:pPr eaLnBrk="1" hangingPunct="1"/>
            <a:r>
              <a:rPr lang="en-US" smtClean="0"/>
              <a:t>Districts can improve the situation, but they don’t necessarily do so.  One district-based technique is called “cracking”: split the minority community up so that its voting power is diluted.  Here, each district has 5 white voters and 4 minority voters.</a:t>
            </a:r>
          </a:p>
          <a:p>
            <a:pPr eaLnBrk="1" hangingPunct="1"/>
            <a:endParaRPr lang="en-US" smtClean="0"/>
          </a:p>
          <a:p>
            <a:pPr eaLnBrk="1" hangingPunct="1"/>
            <a:r>
              <a:rPr lang="en-US" smtClean="0"/>
              <a:t>In “packing”, the objective is to cram as many minorities as possible into one district, to limit minority power to that one over-full district.  Minorities are “bleached” from the surrounding areas, leaving the white voters firmly in control.</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307C3A-E3BA-4EA4-BFDD-ADF92B7F1118}"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29B7B41-109D-40A3-ADA7-89AED03750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07C3A-E3BA-4EA4-BFDD-ADF92B7F1118}"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07C3A-E3BA-4EA4-BFDD-ADF92B7F1118}"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1219200" y="3581400"/>
            <a:ext cx="6781800" cy="0"/>
          </a:xfrm>
          <a:prstGeom prst="line">
            <a:avLst/>
          </a:prstGeom>
          <a:noFill/>
          <a:ln w="19050">
            <a:solidFill>
              <a:srgbClr val="F30C0C"/>
            </a:solidFill>
            <a:round/>
            <a:headEnd/>
            <a:tailEnd/>
          </a:ln>
          <a:effectLst/>
        </p:spPr>
        <p:txBody>
          <a:bodyPr/>
          <a:lstStyle/>
          <a:p>
            <a:pPr fontAlgn="base">
              <a:lnSpc>
                <a:spcPct val="80000"/>
              </a:lnSpc>
              <a:spcBef>
                <a:spcPct val="20000"/>
              </a:spcBef>
              <a:spcAft>
                <a:spcPct val="0"/>
              </a:spcAft>
              <a:buClr>
                <a:srgbClr val="F30C0C"/>
              </a:buClr>
              <a:defRPr/>
            </a:pPr>
            <a:endParaRPr lang="en-US" sz="1700">
              <a:solidFill>
                <a:srgbClr val="FFFFFF"/>
              </a:solidFill>
            </a:endParaRPr>
          </a:p>
        </p:txBody>
      </p:sp>
      <p:pic>
        <p:nvPicPr>
          <p:cNvPr id="5" name="Picture 14" descr="BrennanLogoNegati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562600"/>
            <a:ext cx="24384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Grp="1" noChangeArrowheads="1"/>
          </p:cNvSpPr>
          <p:nvPr>
            <p:ph type="ctrTitle"/>
          </p:nvPr>
        </p:nvSpPr>
        <p:spPr>
          <a:xfrm>
            <a:off x="1219200" y="838200"/>
            <a:ext cx="6781800" cy="2559050"/>
          </a:xfrm>
        </p:spPr>
        <p:txBody>
          <a:bodyPr anchorCtr="1"/>
          <a:lstStyle>
            <a:lvl1pPr algn="ctr">
              <a:defRPr sz="6800"/>
            </a:lvl1pPr>
          </a:lstStyle>
          <a:p>
            <a:r>
              <a:rPr lang="en-US"/>
              <a:t>Click to edit Master title style</a:t>
            </a:r>
          </a:p>
        </p:txBody>
      </p:sp>
      <p:sp>
        <p:nvSpPr>
          <p:cNvPr id="21511" name="Rectangle 7"/>
          <p:cNvSpPr>
            <a:spLocks noGrp="1" noChangeArrowheads="1"/>
          </p:cNvSpPr>
          <p:nvPr>
            <p:ph type="subTitle" idx="1"/>
          </p:nvPr>
        </p:nvSpPr>
        <p:spPr>
          <a:xfrm>
            <a:off x="1371600" y="3733800"/>
            <a:ext cx="6400800" cy="1676400"/>
          </a:xfrm>
        </p:spPr>
        <p:txBody>
          <a:bodyPr/>
          <a:lstStyle>
            <a:lvl1pPr marL="0" indent="0" algn="ctr">
              <a:buFontTx/>
              <a:buNone/>
              <a:defRPr sz="3000">
                <a:latin typeface="Garamond" pitchFamily="18" charset="0"/>
              </a:defRPr>
            </a:lvl1pPr>
          </a:lstStyle>
          <a:p>
            <a:r>
              <a:rPr lang="en-US"/>
              <a:t>Click to edit Master subtitle style</a:t>
            </a:r>
          </a:p>
        </p:txBody>
      </p:sp>
      <p:sp>
        <p:nvSpPr>
          <p:cNvPr id="6" name="Rectangle 5"/>
          <p:cNvSpPr>
            <a:spLocks noGrp="1" noChangeArrowheads="1"/>
          </p:cNvSpPr>
          <p:nvPr>
            <p:ph type="ftr" sz="quarter" idx="10"/>
          </p:nvPr>
        </p:nvSpPr>
        <p:spPr>
          <a:xfrm>
            <a:off x="3251200" y="6248400"/>
            <a:ext cx="2887663" cy="457200"/>
          </a:xfrm>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1"/>
          </p:nvPr>
        </p:nvSpPr>
        <p:spPr>
          <a:xfrm>
            <a:off x="6788150" y="6257925"/>
            <a:ext cx="1905000" cy="457200"/>
          </a:xfrm>
        </p:spPr>
        <p:txBody>
          <a:bodyPr/>
          <a:lstStyle>
            <a:lvl1pPr>
              <a:defRPr/>
            </a:lvl1pPr>
          </a:lstStyle>
          <a:p>
            <a:pPr>
              <a:defRPr/>
            </a:pPr>
            <a:fld id="{8F2A4168-2790-44AC-AE70-F99DDEE72D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791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atin typeface="+mj-lt"/>
              </a:defRPr>
            </a:lvl1pPr>
            <a:lvl2pPr>
              <a:spcBef>
                <a:spcPts val="1800"/>
              </a:spcBef>
              <a:defRPr>
                <a:latin typeface="+mj-lt"/>
              </a:defRPr>
            </a:lvl2pPr>
            <a:lvl3pPr>
              <a:spcBef>
                <a:spcPts val="1800"/>
              </a:spcBef>
              <a:defRPr>
                <a:latin typeface="+mj-lt"/>
              </a:defRPr>
            </a:lvl3pPr>
            <a:lvl4pPr>
              <a:spcBef>
                <a:spcPts val="1800"/>
              </a:spcBef>
              <a:defRPr>
                <a:latin typeface="+mj-lt"/>
              </a:defRPr>
            </a:lvl4pPr>
            <a:lvl5pPr>
              <a:spcBef>
                <a:spcPts val="1800"/>
              </a:spcBef>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D71F364-C84A-462B-A5FC-1E9804471C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0034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6502648D-A500-41DB-AA81-9525E03BE8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242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D3B0CF2E-F9A1-4478-85B0-D4C6AFA8A2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921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fld id="{E5567587-0C40-48C3-B281-F9D2D70208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120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fld id="{710F4606-739B-4555-B785-4A1C77F09B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820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fld id="{018EC9E2-D211-4571-B2FF-45218C9BA0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802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84BDC960-3214-42D8-8745-5A2EFB6C21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688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307C3A-E3BA-4EA4-BFDD-ADF92B7F1118}"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F6D84159-55F0-41D7-9C44-128BDE442F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137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656DA84-E5E0-4A13-B164-A843E43789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001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241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241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838C18EF-7F38-41BF-8956-9B96CB00B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311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48100"/>
            <a:ext cx="40005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1"/>
          </p:nvPr>
        </p:nvSpPr>
        <p:spPr>
          <a:ln/>
        </p:spPr>
        <p:txBody>
          <a:bodyPr/>
          <a:lstStyle>
            <a:lvl1pPr>
              <a:defRPr/>
            </a:lvl1pPr>
          </a:lstStyle>
          <a:p>
            <a:pPr>
              <a:defRPr/>
            </a:pPr>
            <a:fld id="{B731AD44-7F68-45BE-8A60-A442E2CD56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0005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A358F74-1378-44E7-A208-48BD7F1A44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89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307C3A-E3BA-4EA4-BFDD-ADF92B7F1118}"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B307C3A-E3BA-4EA4-BFDD-ADF92B7F1118}"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7B41-109D-40A3-ADA7-89AED0375021}"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B307C3A-E3BA-4EA4-BFDD-ADF92B7F1118}" type="datetimeFigureOut">
              <a:rPr lang="en-US" smtClean="0"/>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B7B41-109D-40A3-ADA7-89AED0375021}"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B307C3A-E3BA-4EA4-BFDD-ADF92B7F1118}" type="datetimeFigureOut">
              <a:rPr lang="en-US" smtClean="0"/>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B307C3A-E3BA-4EA4-BFDD-ADF92B7F1118}" type="datetimeFigureOut">
              <a:rPr lang="en-US" smtClean="0"/>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B7B41-109D-40A3-ADA7-89AED03750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B307C3A-E3BA-4EA4-BFDD-ADF92B7F1118}"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7B41-109D-40A3-ADA7-89AED0375021}"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B307C3A-E3BA-4EA4-BFDD-ADF92B7F1118}"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7B41-109D-40A3-ADA7-89AED0375021}"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B307C3A-E3BA-4EA4-BFDD-ADF92B7F1118}" type="datetimeFigureOut">
              <a:rPr lang="en-US" smtClean="0"/>
              <a:t>10/31/2011</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29B7B41-109D-40A3-ADA7-89AED037502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7"/>
          <p:cNvSpPr>
            <a:spLocks noGrp="1" noChangeArrowheads="1"/>
          </p:cNvSpPr>
          <p:nvPr>
            <p:ph type="body" idx="1"/>
          </p:nvPr>
        </p:nvSpPr>
        <p:spPr bwMode="auto">
          <a:xfrm>
            <a:off x="533400" y="18288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9"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defRPr sz="1000">
                <a:latin typeface="Arial" charset="0"/>
              </a:defRPr>
            </a:lvl1pPr>
          </a:lstStyle>
          <a:p>
            <a:pPr fontAlgn="base">
              <a:spcAft>
                <a:spcPct val="0"/>
              </a:spcAft>
              <a:defRPr/>
            </a:pPr>
            <a:endParaRPr lang="en-US">
              <a:solidFill>
                <a:srgbClr val="FFFFFF"/>
              </a:solidFill>
            </a:endParaRPr>
          </a:p>
        </p:txBody>
      </p:sp>
      <p:sp>
        <p:nvSpPr>
          <p:cNvPr id="2049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defRPr sz="1000">
                <a:latin typeface="Arial" charset="0"/>
              </a:defRPr>
            </a:lvl1pPr>
          </a:lstStyle>
          <a:p>
            <a:pPr fontAlgn="base">
              <a:spcAft>
                <a:spcPct val="0"/>
              </a:spcAft>
              <a:defRPr/>
            </a:pPr>
            <a:fld id="{BD941360-8AD5-49E9-B226-D85A665F257C}" type="slidenum">
              <a:rPr lang="en-US">
                <a:solidFill>
                  <a:srgbClr val="FFFFFF"/>
                </a:solidFill>
              </a:rPr>
              <a:pPr fontAlgn="base">
                <a:spcAft>
                  <a:spcPct val="0"/>
                </a:spcAft>
                <a:defRPr/>
              </a:pPr>
              <a:t>‹#›</a:t>
            </a:fld>
            <a:endParaRPr lang="en-US">
              <a:solidFill>
                <a:srgbClr val="FFFFFF"/>
              </a:solidFill>
            </a:endParaRPr>
          </a:p>
        </p:txBody>
      </p:sp>
      <p:sp>
        <p:nvSpPr>
          <p:cNvPr id="20491" name="Line 11"/>
          <p:cNvSpPr>
            <a:spLocks noChangeShapeType="1"/>
          </p:cNvSpPr>
          <p:nvPr/>
        </p:nvSpPr>
        <p:spPr bwMode="auto">
          <a:xfrm>
            <a:off x="533400" y="1676400"/>
            <a:ext cx="8153400" cy="0"/>
          </a:xfrm>
          <a:prstGeom prst="line">
            <a:avLst/>
          </a:prstGeom>
          <a:noFill/>
          <a:ln w="19050">
            <a:solidFill>
              <a:srgbClr val="F30C0C"/>
            </a:solidFill>
            <a:round/>
            <a:headEnd/>
            <a:tailEnd/>
          </a:ln>
          <a:effectLst/>
        </p:spPr>
        <p:txBody>
          <a:bodyPr/>
          <a:lstStyle/>
          <a:p>
            <a:pPr fontAlgn="base">
              <a:lnSpc>
                <a:spcPct val="80000"/>
              </a:lnSpc>
              <a:spcBef>
                <a:spcPct val="20000"/>
              </a:spcBef>
              <a:spcAft>
                <a:spcPct val="0"/>
              </a:spcAft>
              <a:buClr>
                <a:srgbClr val="F30C0C"/>
              </a:buClr>
              <a:defRPr/>
            </a:pPr>
            <a:endParaRPr lang="en-US" sz="1700">
              <a:solidFill>
                <a:srgbClr val="FFFFFF"/>
              </a:solidFill>
            </a:endParaRPr>
          </a:p>
        </p:txBody>
      </p:sp>
      <p:pic>
        <p:nvPicPr>
          <p:cNvPr id="2055" name="Picture 18" descr="BrennanLogoNegativ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5943600"/>
            <a:ext cx="1600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10982"/>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800">
          <a:solidFill>
            <a:schemeClr val="tx2"/>
          </a:solidFill>
          <a:latin typeface="+mj-lt"/>
          <a:ea typeface="+mj-ea"/>
          <a:cs typeface="+mj-cs"/>
        </a:defRPr>
      </a:lvl1pPr>
      <a:lvl2pPr algn="l" rtl="0" eaLnBrk="0" fontAlgn="base" hangingPunct="0">
        <a:lnSpc>
          <a:spcPct val="80000"/>
        </a:lnSpc>
        <a:spcBef>
          <a:spcPct val="0"/>
        </a:spcBef>
        <a:spcAft>
          <a:spcPct val="0"/>
        </a:spcAft>
        <a:defRPr sz="4800">
          <a:solidFill>
            <a:schemeClr val="tx2"/>
          </a:solidFill>
          <a:latin typeface="Garamond" pitchFamily="18" charset="0"/>
        </a:defRPr>
      </a:lvl2pPr>
      <a:lvl3pPr algn="l" rtl="0" eaLnBrk="0" fontAlgn="base" hangingPunct="0">
        <a:lnSpc>
          <a:spcPct val="80000"/>
        </a:lnSpc>
        <a:spcBef>
          <a:spcPct val="0"/>
        </a:spcBef>
        <a:spcAft>
          <a:spcPct val="0"/>
        </a:spcAft>
        <a:defRPr sz="4800">
          <a:solidFill>
            <a:schemeClr val="tx2"/>
          </a:solidFill>
          <a:latin typeface="Garamond" pitchFamily="18" charset="0"/>
        </a:defRPr>
      </a:lvl3pPr>
      <a:lvl4pPr algn="l" rtl="0" eaLnBrk="0" fontAlgn="base" hangingPunct="0">
        <a:lnSpc>
          <a:spcPct val="80000"/>
        </a:lnSpc>
        <a:spcBef>
          <a:spcPct val="0"/>
        </a:spcBef>
        <a:spcAft>
          <a:spcPct val="0"/>
        </a:spcAft>
        <a:defRPr sz="4800">
          <a:solidFill>
            <a:schemeClr val="tx2"/>
          </a:solidFill>
          <a:latin typeface="Garamond" pitchFamily="18" charset="0"/>
        </a:defRPr>
      </a:lvl4pPr>
      <a:lvl5pPr algn="l" rtl="0" eaLnBrk="0" fontAlgn="base" hangingPunct="0">
        <a:lnSpc>
          <a:spcPct val="80000"/>
        </a:lnSpc>
        <a:spcBef>
          <a:spcPct val="0"/>
        </a:spcBef>
        <a:spcAft>
          <a:spcPct val="0"/>
        </a:spcAft>
        <a:defRPr sz="4800">
          <a:solidFill>
            <a:schemeClr val="tx2"/>
          </a:solidFill>
          <a:latin typeface="Garamond" pitchFamily="18" charset="0"/>
        </a:defRPr>
      </a:lvl5pPr>
      <a:lvl6pPr marL="457200" algn="l" rtl="0" fontAlgn="base">
        <a:lnSpc>
          <a:spcPct val="80000"/>
        </a:lnSpc>
        <a:spcBef>
          <a:spcPct val="0"/>
        </a:spcBef>
        <a:spcAft>
          <a:spcPct val="0"/>
        </a:spcAft>
        <a:defRPr sz="4800">
          <a:solidFill>
            <a:schemeClr val="tx2"/>
          </a:solidFill>
          <a:latin typeface="Garamond" pitchFamily="18" charset="0"/>
        </a:defRPr>
      </a:lvl6pPr>
      <a:lvl7pPr marL="914400" algn="l" rtl="0" fontAlgn="base">
        <a:lnSpc>
          <a:spcPct val="80000"/>
        </a:lnSpc>
        <a:spcBef>
          <a:spcPct val="0"/>
        </a:spcBef>
        <a:spcAft>
          <a:spcPct val="0"/>
        </a:spcAft>
        <a:defRPr sz="4800">
          <a:solidFill>
            <a:schemeClr val="tx2"/>
          </a:solidFill>
          <a:latin typeface="Garamond" pitchFamily="18" charset="0"/>
        </a:defRPr>
      </a:lvl7pPr>
      <a:lvl8pPr marL="1371600" algn="l" rtl="0" fontAlgn="base">
        <a:lnSpc>
          <a:spcPct val="80000"/>
        </a:lnSpc>
        <a:spcBef>
          <a:spcPct val="0"/>
        </a:spcBef>
        <a:spcAft>
          <a:spcPct val="0"/>
        </a:spcAft>
        <a:defRPr sz="4800">
          <a:solidFill>
            <a:schemeClr val="tx2"/>
          </a:solidFill>
          <a:latin typeface="Garamond" pitchFamily="18" charset="0"/>
        </a:defRPr>
      </a:lvl8pPr>
      <a:lvl9pPr marL="1828800" algn="l" rtl="0" fontAlgn="base">
        <a:lnSpc>
          <a:spcPct val="80000"/>
        </a:lnSpc>
        <a:spcBef>
          <a:spcPct val="0"/>
        </a:spcBef>
        <a:spcAft>
          <a:spcPct val="0"/>
        </a:spcAft>
        <a:defRPr sz="4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30C0C"/>
        </a:buClr>
        <a:buChar char="•"/>
        <a:defRPr sz="3100">
          <a:solidFill>
            <a:schemeClr val="tx1"/>
          </a:solidFill>
          <a:latin typeface="+mj-lt"/>
          <a:ea typeface="+mn-ea"/>
          <a:cs typeface="+mn-cs"/>
        </a:defRPr>
      </a:lvl1pPr>
      <a:lvl2pPr marL="742950" indent="-285750" algn="l" rtl="0" eaLnBrk="0" fontAlgn="base" hangingPunct="0">
        <a:spcBef>
          <a:spcPct val="20000"/>
        </a:spcBef>
        <a:spcAft>
          <a:spcPct val="0"/>
        </a:spcAft>
        <a:buClr>
          <a:srgbClr val="F30C0C"/>
        </a:buClr>
        <a:buChar char="•"/>
        <a:defRPr sz="2600">
          <a:solidFill>
            <a:schemeClr val="tx1"/>
          </a:solidFill>
          <a:latin typeface="+mj-lt"/>
        </a:defRPr>
      </a:lvl2pPr>
      <a:lvl3pPr marL="1143000" indent="-228600" algn="l" rtl="0" eaLnBrk="0" fontAlgn="base" hangingPunct="0">
        <a:spcBef>
          <a:spcPct val="20000"/>
        </a:spcBef>
        <a:spcAft>
          <a:spcPct val="0"/>
        </a:spcAft>
        <a:buClr>
          <a:srgbClr val="F30C0C"/>
        </a:buClr>
        <a:buChar char="•"/>
        <a:defRPr sz="2400">
          <a:solidFill>
            <a:schemeClr val="tx1"/>
          </a:solidFill>
          <a:latin typeface="+mj-lt"/>
        </a:defRPr>
      </a:lvl3pPr>
      <a:lvl4pPr marL="1600200" indent="-228600" algn="l" rtl="0" eaLnBrk="0" fontAlgn="base" hangingPunct="0">
        <a:spcBef>
          <a:spcPct val="20000"/>
        </a:spcBef>
        <a:spcAft>
          <a:spcPct val="0"/>
        </a:spcAft>
        <a:buClr>
          <a:srgbClr val="F30C0C"/>
        </a:buClr>
        <a:buChar char="•"/>
        <a:defRPr sz="2000">
          <a:solidFill>
            <a:schemeClr val="tx1"/>
          </a:solidFill>
          <a:latin typeface="+mj-lt"/>
        </a:defRPr>
      </a:lvl4pPr>
      <a:lvl5pPr marL="2057400" indent="-228600" algn="l" rtl="0" eaLnBrk="0" fontAlgn="base" hangingPunct="0">
        <a:spcBef>
          <a:spcPct val="20000"/>
        </a:spcBef>
        <a:spcAft>
          <a:spcPct val="0"/>
        </a:spcAft>
        <a:buClr>
          <a:srgbClr val="F30C0C"/>
        </a:buClr>
        <a:buChar char="•"/>
        <a:defRPr sz="2000">
          <a:solidFill>
            <a:schemeClr val="tx1"/>
          </a:solidFill>
          <a:latin typeface="+mj-lt"/>
        </a:defRPr>
      </a:lvl5pPr>
      <a:lvl6pPr marL="2514600" indent="-228600" algn="l" rtl="0" fontAlgn="base">
        <a:spcBef>
          <a:spcPct val="20000"/>
        </a:spcBef>
        <a:spcAft>
          <a:spcPct val="0"/>
        </a:spcAft>
        <a:buClr>
          <a:srgbClr val="F30C0C"/>
        </a:buClr>
        <a:buChar char="•"/>
        <a:defRPr sz="2000">
          <a:solidFill>
            <a:schemeClr val="tx1"/>
          </a:solidFill>
          <a:latin typeface="+mn-lt"/>
        </a:defRPr>
      </a:lvl6pPr>
      <a:lvl7pPr marL="2971800" indent="-228600" algn="l" rtl="0" fontAlgn="base">
        <a:spcBef>
          <a:spcPct val="20000"/>
        </a:spcBef>
        <a:spcAft>
          <a:spcPct val="0"/>
        </a:spcAft>
        <a:buClr>
          <a:srgbClr val="F30C0C"/>
        </a:buClr>
        <a:buChar char="•"/>
        <a:defRPr sz="2000">
          <a:solidFill>
            <a:schemeClr val="tx1"/>
          </a:solidFill>
          <a:latin typeface="+mn-lt"/>
        </a:defRPr>
      </a:lvl7pPr>
      <a:lvl8pPr marL="3429000" indent="-228600" algn="l" rtl="0" fontAlgn="base">
        <a:spcBef>
          <a:spcPct val="20000"/>
        </a:spcBef>
        <a:spcAft>
          <a:spcPct val="0"/>
        </a:spcAft>
        <a:buClr>
          <a:srgbClr val="F30C0C"/>
        </a:buClr>
        <a:buChar char="•"/>
        <a:defRPr sz="2000">
          <a:solidFill>
            <a:schemeClr val="tx1"/>
          </a:solidFill>
          <a:latin typeface="+mn-lt"/>
        </a:defRPr>
      </a:lvl8pPr>
      <a:lvl9pPr marL="3886200" indent="-228600" algn="l" rtl="0" fontAlgn="base">
        <a:spcBef>
          <a:spcPct val="20000"/>
        </a:spcBef>
        <a:spcAft>
          <a:spcPct val="0"/>
        </a:spcAft>
        <a:buClr>
          <a:srgbClr val="F30C0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6400"/>
            <a:ext cx="6248400" cy="2590800"/>
          </a:xfrm>
        </p:spPr>
        <p:txBody>
          <a:bodyPr>
            <a:normAutofit fontScale="90000"/>
          </a:bodyPr>
          <a:lstStyle/>
          <a:p>
            <a:r>
              <a:rPr lang="en-US" dirty="0" smtClean="0"/>
              <a:t>Electing Members of </a:t>
            </a:r>
            <a:r>
              <a:rPr lang="en-US" dirty="0" smtClean="0"/>
              <a:t>Congress</a:t>
            </a:r>
            <a:br>
              <a:rPr lang="en-US" dirty="0" smtClean="0"/>
            </a:br>
            <a:r>
              <a:rPr lang="en-US" dirty="0" smtClean="0"/>
              <a:t>“Apportionment</a:t>
            </a:r>
            <a:br>
              <a:rPr lang="en-US" dirty="0" smtClean="0"/>
            </a:br>
            <a:r>
              <a:rPr lang="en-US" dirty="0" smtClean="0"/>
              <a:t>&amp;</a:t>
            </a:r>
            <a:br>
              <a:rPr lang="en-US" dirty="0" smtClean="0"/>
            </a:br>
            <a:r>
              <a:rPr lang="en-US" dirty="0" smtClean="0"/>
              <a:t>incumbency</a:t>
            </a:r>
            <a:endParaRPr lang="en-US" dirty="0"/>
          </a:p>
        </p:txBody>
      </p:sp>
    </p:spTree>
    <p:extLst>
      <p:ext uri="{BB962C8B-B14F-4D97-AF65-F5344CB8AC3E}">
        <p14:creationId xmlns:p14="http://schemas.microsoft.com/office/powerpoint/2010/main" val="136257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7553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01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a:xfrm>
            <a:off x="609600" y="1066800"/>
            <a:ext cx="7772400" cy="3733800"/>
          </a:xfrm>
        </p:spPr>
        <p:txBody>
          <a:bodyPr/>
          <a:lstStyle/>
          <a:p>
            <a:r>
              <a:rPr lang="en-US" dirty="0" smtClean="0"/>
              <a:t>Shaw vs. Reno (1993) dealt with NC 12</a:t>
            </a:r>
            <a:r>
              <a:rPr lang="en-US" baseline="30000" dirty="0" smtClean="0"/>
              <a:t>th</a:t>
            </a:r>
            <a:r>
              <a:rPr lang="en-US" dirty="0" smtClean="0"/>
              <a:t> district</a:t>
            </a:r>
          </a:p>
          <a:p>
            <a:r>
              <a:rPr lang="en-US" dirty="0" smtClean="0"/>
              <a:t>District was drawn to favor black voters</a:t>
            </a:r>
          </a:p>
          <a:p>
            <a:r>
              <a:rPr lang="en-US" dirty="0" smtClean="0"/>
              <a:t>SC – Race MAY be used for districting purposes, but it must be under STRICT SCRUTINY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4724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3162300"/>
            <a:ext cx="383128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a:xfrm>
            <a:off x="4419600" y="1600201"/>
            <a:ext cx="4038600" cy="3733800"/>
          </a:xfrm>
        </p:spPr>
        <p:txBody>
          <a:bodyPr/>
          <a:lstStyle/>
          <a:p>
            <a:r>
              <a:rPr lang="en-US" dirty="0" smtClean="0"/>
              <a:t>In 1995 Georgia’s 11</a:t>
            </a:r>
            <a:r>
              <a:rPr lang="en-US" baseline="30000" dirty="0" smtClean="0"/>
              <a:t>th</a:t>
            </a:r>
            <a:r>
              <a:rPr lang="en-US" dirty="0" smtClean="0"/>
              <a:t> district also was overturned by the Supreme Court for being racially gerrymandered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87690"/>
            <a:ext cx="427384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79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a:xfrm>
            <a:off x="685800" y="1409700"/>
            <a:ext cx="7772400" cy="3733800"/>
          </a:xfrm>
        </p:spPr>
        <p:txBody>
          <a:bodyPr/>
          <a:lstStyle/>
          <a:p>
            <a:r>
              <a:rPr lang="en-US" dirty="0" smtClean="0"/>
              <a:t>Making districts based on race is not always bad</a:t>
            </a:r>
          </a:p>
          <a:p>
            <a:r>
              <a:rPr lang="en-US" b="1" dirty="0" smtClean="0"/>
              <a:t>Majority-Minority districts</a:t>
            </a:r>
          </a:p>
          <a:p>
            <a:pPr lvl="1"/>
            <a:r>
              <a:rPr lang="en-US" sz="1800" dirty="0" smtClean="0"/>
              <a:t>Districts where the majority of the people in the district are a racial or ethnic minority in the state</a:t>
            </a:r>
            <a:endParaRPr lang="en-US" sz="1800" dirty="0"/>
          </a:p>
          <a:p>
            <a:pPr lvl="1"/>
            <a:r>
              <a:rPr lang="en-US" sz="1800" i="1" dirty="0" smtClean="0"/>
              <a:t>Are allowed IF race was not the “motivating” or “predominant factor”</a:t>
            </a:r>
            <a:endParaRPr lang="en-US" sz="1800" i="1"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57248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7400" y="4114800"/>
            <a:ext cx="3048000" cy="923330"/>
          </a:xfrm>
          <a:prstGeom prst="rect">
            <a:avLst/>
          </a:prstGeom>
          <a:noFill/>
        </p:spPr>
        <p:txBody>
          <a:bodyPr wrap="square" rtlCol="0">
            <a:spAutoFit/>
          </a:bodyPr>
          <a:lstStyle/>
          <a:p>
            <a:r>
              <a:rPr lang="en-US" dirty="0" smtClean="0"/>
              <a:t>Hawaii’s 1</a:t>
            </a:r>
            <a:r>
              <a:rPr lang="en-US" baseline="30000" dirty="0" smtClean="0"/>
              <a:t>st</a:t>
            </a:r>
            <a:r>
              <a:rPr lang="en-US" dirty="0" smtClean="0"/>
              <a:t> district is the country’s only Asian Majority-Minority district</a:t>
            </a:r>
            <a:endParaRPr lang="en-US" dirty="0"/>
          </a:p>
        </p:txBody>
      </p:sp>
    </p:spTree>
    <p:extLst>
      <p:ext uri="{BB962C8B-B14F-4D97-AF65-F5344CB8AC3E}">
        <p14:creationId xmlns:p14="http://schemas.microsoft.com/office/powerpoint/2010/main" val="13703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p:txBody>
          <a:bodyPr/>
          <a:lstStyle/>
          <a:p>
            <a:r>
              <a:rPr lang="en-US" dirty="0" smtClean="0"/>
              <a:t>In Georgia, David Scott, Hank Johnson,  and John Lewis are all in majority-minority districts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1762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388" y="2597624"/>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788" y="2600299"/>
            <a:ext cx="1752600" cy="260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76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States Do this?</a:t>
            </a:r>
            <a:endParaRPr lang="en-US" dirty="0"/>
          </a:p>
        </p:txBody>
      </p:sp>
      <p:sp>
        <p:nvSpPr>
          <p:cNvPr id="3" name="Content Placeholder 2"/>
          <p:cNvSpPr>
            <a:spLocks noGrp="1"/>
          </p:cNvSpPr>
          <p:nvPr>
            <p:ph idx="1"/>
          </p:nvPr>
        </p:nvSpPr>
        <p:spPr/>
        <p:txBody>
          <a:bodyPr/>
          <a:lstStyle/>
          <a:p>
            <a:r>
              <a:rPr lang="en-US" dirty="0" smtClean="0"/>
              <a:t>Who else could draw lines?</a:t>
            </a:r>
          </a:p>
          <a:p>
            <a:pPr lvl="1"/>
            <a:r>
              <a:rPr lang="en-US" dirty="0" smtClean="0"/>
              <a:t>Several states allow the state supreme court to draw the lines</a:t>
            </a:r>
          </a:p>
          <a:p>
            <a:pPr lvl="1"/>
            <a:r>
              <a:rPr lang="en-US" dirty="0" smtClean="0"/>
              <a:t>Committee selected by legislature</a:t>
            </a:r>
          </a:p>
          <a:p>
            <a:pPr lvl="1"/>
            <a:r>
              <a:rPr lang="en-US" dirty="0" smtClean="0"/>
              <a:t>Informed citizens</a:t>
            </a:r>
          </a:p>
          <a:p>
            <a:pPr lvl="1"/>
            <a:r>
              <a:rPr lang="en-US" dirty="0" smtClean="0"/>
              <a:t>Sophisticated computer software</a:t>
            </a:r>
          </a:p>
          <a:p>
            <a:r>
              <a:rPr lang="en-US" dirty="0" smtClean="0"/>
              <a:t>California and Arizona are moving away from  having the state legislature do this</a:t>
            </a:r>
          </a:p>
          <a:p>
            <a:pPr lvl="1"/>
            <a:r>
              <a:rPr lang="en-US" dirty="0" smtClean="0"/>
              <a:t>They have implemented “redistricting commissions”</a:t>
            </a:r>
          </a:p>
          <a:p>
            <a:pPr lvl="2"/>
            <a:r>
              <a:rPr lang="en-US" dirty="0" smtClean="0"/>
              <a:t>In California, it is a 14 person commission that is a mixture of Republicans, Democrats, Independents, and at least 2 members of a third parties</a:t>
            </a:r>
          </a:p>
          <a:p>
            <a:pPr lvl="2"/>
            <a:r>
              <a:rPr lang="en-US" dirty="0" smtClean="0"/>
              <a:t>Combination of appointments and applications</a:t>
            </a:r>
          </a:p>
          <a:p>
            <a:endParaRPr lang="en-US" dirty="0"/>
          </a:p>
        </p:txBody>
      </p:sp>
    </p:spTree>
    <p:extLst>
      <p:ext uri="{BB962C8B-B14F-4D97-AF65-F5344CB8AC3E}">
        <p14:creationId xmlns:p14="http://schemas.microsoft.com/office/powerpoint/2010/main" val="8232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22" t="37600" r="6906" b="22752"/>
          <a:stretch/>
        </p:blipFill>
        <p:spPr bwMode="auto">
          <a:xfrm>
            <a:off x="152400" y="1227161"/>
            <a:ext cx="8991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35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97" t="30969" r="5201" b="24441"/>
          <a:stretch/>
        </p:blipFill>
        <p:spPr bwMode="auto">
          <a:xfrm>
            <a:off x="152400" y="1553570"/>
            <a:ext cx="879775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68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  why?</a:t>
            </a:r>
            <a:endParaRPr lang="en-US" dirty="0"/>
          </a:p>
        </p:txBody>
      </p:sp>
      <p:sp>
        <p:nvSpPr>
          <p:cNvPr id="3" name="Content Placeholder 2"/>
          <p:cNvSpPr>
            <a:spLocks noGrp="1"/>
          </p:cNvSpPr>
          <p:nvPr>
            <p:ph idx="1"/>
          </p:nvPr>
        </p:nvSpPr>
        <p:spPr/>
        <p:txBody>
          <a:bodyPr/>
          <a:lstStyle/>
          <a:p>
            <a:r>
              <a:rPr lang="en-US" dirty="0" smtClean="0"/>
              <a:t>Money:  they have it and people want to give it to them</a:t>
            </a:r>
            <a:endParaRPr lang="en-US" dirty="0"/>
          </a:p>
        </p:txBody>
      </p:sp>
    </p:spTree>
    <p:extLst>
      <p:ext uri="{BB962C8B-B14F-4D97-AF65-F5344CB8AC3E}">
        <p14:creationId xmlns:p14="http://schemas.microsoft.com/office/powerpoint/2010/main" val="420762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285" t="51119" r="25000" b="15299"/>
          <a:stretch/>
        </p:blipFill>
        <p:spPr bwMode="auto">
          <a:xfrm>
            <a:off x="134203" y="1295400"/>
            <a:ext cx="895011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8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Apportionment</a:t>
            </a:r>
            <a:endParaRPr lang="en-US" dirty="0"/>
          </a:p>
        </p:txBody>
      </p:sp>
      <p:sp>
        <p:nvSpPr>
          <p:cNvPr id="3" name="Content Placeholder 2"/>
          <p:cNvSpPr>
            <a:spLocks noGrp="1"/>
          </p:cNvSpPr>
          <p:nvPr>
            <p:ph idx="1"/>
          </p:nvPr>
        </p:nvSpPr>
        <p:spPr>
          <a:xfrm>
            <a:off x="609600" y="1600200"/>
            <a:ext cx="7924800" cy="3733800"/>
          </a:xfrm>
        </p:spPr>
        <p:txBody>
          <a:bodyPr/>
          <a:lstStyle/>
          <a:p>
            <a:r>
              <a:rPr lang="en-US" dirty="0" smtClean="0"/>
              <a:t>Census conducted every 10 years</a:t>
            </a:r>
          </a:p>
          <a:p>
            <a:r>
              <a:rPr lang="en-US" dirty="0" smtClean="0"/>
              <a:t>Based on population, each state is awarded X number of representatives</a:t>
            </a:r>
          </a:p>
        </p:txBody>
      </p:sp>
      <p:pic>
        <p:nvPicPr>
          <p:cNvPr id="1026" name="Picture 2" descr=" A_{n} = \frac{P}{\sqrt{n(n+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35072"/>
            <a:ext cx="4198962" cy="1655928"/>
          </a:xfrm>
          <a:prstGeom prst="rect">
            <a:avLst/>
          </a:prstGeom>
          <a:solidFill>
            <a:schemeClr val="accent1"/>
          </a:solidFill>
        </p:spPr>
      </p:pic>
    </p:spTree>
    <p:extLst>
      <p:ext uri="{BB962C8B-B14F-4D97-AF65-F5344CB8AC3E}">
        <p14:creationId xmlns:p14="http://schemas.microsoft.com/office/powerpoint/2010/main" val="179218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95" t="15299" r="2612" b="12686"/>
          <a:stretch/>
        </p:blipFill>
        <p:spPr bwMode="auto">
          <a:xfrm>
            <a:off x="-1" y="0"/>
            <a:ext cx="91447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12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 and </a:t>
            </a:r>
            <a:r>
              <a:rPr lang="en-US" dirty="0" err="1" smtClean="0"/>
              <a:t>Pacs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58" t="35074" r="4291" b="17708"/>
          <a:stretch/>
        </p:blipFill>
        <p:spPr bwMode="auto">
          <a:xfrm>
            <a:off x="228600" y="1238534"/>
            <a:ext cx="873391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8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Incumbents:  why?</a:t>
            </a:r>
            <a:endParaRPr lang="en-US" dirty="0"/>
          </a:p>
        </p:txBody>
      </p:sp>
      <p:sp>
        <p:nvSpPr>
          <p:cNvPr id="3" name="Content Placeholder 2"/>
          <p:cNvSpPr>
            <a:spLocks noGrp="1"/>
          </p:cNvSpPr>
          <p:nvPr>
            <p:ph idx="1"/>
          </p:nvPr>
        </p:nvSpPr>
        <p:spPr>
          <a:xfrm>
            <a:off x="685800" y="1600200"/>
            <a:ext cx="7772400" cy="4495799"/>
          </a:xfrm>
        </p:spPr>
        <p:txBody>
          <a:bodyPr/>
          <a:lstStyle/>
          <a:p>
            <a:r>
              <a:rPr lang="en-US" dirty="0" smtClean="0"/>
              <a:t>Money:  they have it and people want to give it to them</a:t>
            </a:r>
          </a:p>
          <a:p>
            <a:r>
              <a:rPr lang="en-US" dirty="0" smtClean="0"/>
              <a:t>Name Recognition</a:t>
            </a:r>
          </a:p>
          <a:p>
            <a:pPr lvl="1"/>
            <a:r>
              <a:rPr lang="en-US" dirty="0" smtClean="0"/>
              <a:t>In one Gallup poll in 2010, 42% could name both senators and their member of congress.  Only 12% could name their opponent in the race</a:t>
            </a:r>
          </a:p>
          <a:p>
            <a:r>
              <a:rPr lang="en-US" dirty="0" smtClean="0"/>
              <a:t>Franking Privilege</a:t>
            </a:r>
          </a:p>
          <a:p>
            <a:pPr lvl="1"/>
            <a:r>
              <a:rPr lang="en-US" dirty="0" smtClean="0"/>
              <a:t>Free mailing, not supposed to be used for campaign purposes</a:t>
            </a:r>
          </a:p>
          <a:p>
            <a:r>
              <a:rPr lang="en-US" dirty="0" smtClean="0"/>
              <a:t>Greater access to media</a:t>
            </a:r>
          </a:p>
          <a:p>
            <a:r>
              <a:rPr lang="en-US" dirty="0" smtClean="0"/>
              <a:t>Generally have more campaign experience</a:t>
            </a:r>
          </a:p>
          <a:p>
            <a:r>
              <a:rPr lang="en-US" dirty="0" smtClean="0"/>
              <a:t>“Credit-Claiming”</a:t>
            </a:r>
          </a:p>
          <a:p>
            <a:r>
              <a:rPr lang="en-US" dirty="0" smtClean="0"/>
              <a:t>Casework for constituents</a:t>
            </a:r>
          </a:p>
          <a:p>
            <a:r>
              <a:rPr lang="en-US" dirty="0" smtClean="0"/>
              <a:t>Weak Opponents</a:t>
            </a:r>
            <a:endParaRPr lang="en-US" dirty="0"/>
          </a:p>
        </p:txBody>
      </p:sp>
    </p:spTree>
    <p:extLst>
      <p:ext uri="{BB962C8B-B14F-4D97-AF65-F5344CB8AC3E}">
        <p14:creationId xmlns:p14="http://schemas.microsoft.com/office/powerpoint/2010/main" val="518672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vs.    marginal	</a:t>
            </a:r>
            <a:endParaRPr lang="en-US" dirty="0"/>
          </a:p>
        </p:txBody>
      </p:sp>
      <p:sp>
        <p:nvSpPr>
          <p:cNvPr id="3" name="Content Placeholder 2"/>
          <p:cNvSpPr>
            <a:spLocks noGrp="1"/>
          </p:cNvSpPr>
          <p:nvPr>
            <p:ph idx="1"/>
          </p:nvPr>
        </p:nvSpPr>
        <p:spPr/>
        <p:txBody>
          <a:bodyPr/>
          <a:lstStyle/>
          <a:p>
            <a:r>
              <a:rPr lang="en-US" dirty="0" smtClean="0"/>
              <a:t>Safe district</a:t>
            </a:r>
          </a:p>
          <a:p>
            <a:pPr lvl="1"/>
            <a:r>
              <a:rPr lang="en-US" dirty="0" smtClean="0"/>
              <a:t>A congressional district where the incumbent is expected to win, usually by a large percentage</a:t>
            </a:r>
          </a:p>
          <a:p>
            <a:r>
              <a:rPr lang="en-US" dirty="0" smtClean="0"/>
              <a:t>Marginal</a:t>
            </a:r>
          </a:p>
          <a:p>
            <a:pPr lvl="1"/>
            <a:r>
              <a:rPr lang="en-US" dirty="0" smtClean="0"/>
              <a:t>A “toss-up” or district where there is a close race</a:t>
            </a:r>
          </a:p>
          <a:p>
            <a:pPr lvl="1"/>
            <a:r>
              <a:rPr lang="en-US" dirty="0" smtClean="0"/>
              <a:t>If early polling is showing a margin of 5% or less is a good indicator</a:t>
            </a:r>
            <a:endParaRPr lang="en-US" dirty="0"/>
          </a:p>
        </p:txBody>
      </p:sp>
    </p:spTree>
    <p:extLst>
      <p:ext uri="{BB962C8B-B14F-4D97-AF65-F5344CB8AC3E}">
        <p14:creationId xmlns:p14="http://schemas.microsoft.com/office/powerpoint/2010/main" val="96120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limits?</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13"/>
          </p:nvPr>
        </p:nvSpPr>
        <p:spPr/>
        <p:txBody>
          <a:bodyPr/>
          <a:lstStyle/>
          <a:p>
            <a:r>
              <a:rPr lang="en-US" dirty="0" smtClean="0"/>
              <a:t>Voters prefer it</a:t>
            </a:r>
          </a:p>
          <a:p>
            <a:r>
              <a:rPr lang="en-US" dirty="0" smtClean="0"/>
              <a:t>Favors merit over seniority</a:t>
            </a:r>
          </a:p>
          <a:p>
            <a:r>
              <a:rPr lang="en-US" dirty="0" smtClean="0"/>
              <a:t>Increases Competition</a:t>
            </a:r>
          </a:p>
          <a:p>
            <a:r>
              <a:rPr lang="en-US" dirty="0" smtClean="0"/>
              <a:t>Reduce special interest ties</a:t>
            </a:r>
          </a:p>
          <a:p>
            <a:r>
              <a:rPr lang="en-US" dirty="0" smtClean="0"/>
              <a:t>Builds a “citizen” congress</a:t>
            </a:r>
            <a:endParaRPr lang="en-US" dirty="0"/>
          </a:p>
        </p:txBody>
      </p:sp>
      <p:sp>
        <p:nvSpPr>
          <p:cNvPr id="7" name="Content Placeholder 6"/>
          <p:cNvSpPr>
            <a:spLocks noGrp="1"/>
          </p:cNvSpPr>
          <p:nvPr>
            <p:ph sz="quarter" idx="14"/>
          </p:nvPr>
        </p:nvSpPr>
        <p:spPr/>
        <p:txBody>
          <a:bodyPr/>
          <a:lstStyle/>
          <a:p>
            <a:r>
              <a:rPr lang="en-US" dirty="0" smtClean="0"/>
              <a:t>Terminates “good” politicians along with “bad”</a:t>
            </a:r>
          </a:p>
          <a:p>
            <a:r>
              <a:rPr lang="en-US" dirty="0" smtClean="0"/>
              <a:t>Term limits not the problem, set up of Congress is</a:t>
            </a:r>
          </a:p>
          <a:p>
            <a:r>
              <a:rPr lang="en-US" dirty="0" smtClean="0"/>
              <a:t>Loss of knowledge and experience</a:t>
            </a:r>
          </a:p>
          <a:p>
            <a:r>
              <a:rPr lang="en-US" dirty="0" smtClean="0"/>
              <a:t>Encourages “lame </a:t>
            </a:r>
            <a:r>
              <a:rPr lang="en-US" dirty="0" err="1" smtClean="0"/>
              <a:t>duckism</a:t>
            </a:r>
            <a:r>
              <a:rPr lang="en-US" dirty="0" smtClean="0"/>
              <a:t>”</a:t>
            </a:r>
            <a:endParaRPr lang="en-US" dirty="0"/>
          </a:p>
        </p:txBody>
      </p:sp>
    </p:spTree>
    <p:extLst>
      <p:ext uri="{BB962C8B-B14F-4D97-AF65-F5344CB8AC3E}">
        <p14:creationId xmlns:p14="http://schemas.microsoft.com/office/powerpoint/2010/main" val="1824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Apportionment</a:t>
            </a:r>
            <a:endParaRPr lang="en-US" dirty="0"/>
          </a:p>
        </p:txBody>
      </p:sp>
      <p:sp>
        <p:nvSpPr>
          <p:cNvPr id="3" name="Content Placeholder 2"/>
          <p:cNvSpPr>
            <a:spLocks noGrp="1"/>
          </p:cNvSpPr>
          <p:nvPr>
            <p:ph idx="1"/>
          </p:nvPr>
        </p:nvSpPr>
        <p:spPr/>
        <p:txBody>
          <a:bodyPr>
            <a:normAutofit/>
          </a:bodyPr>
          <a:lstStyle/>
          <a:p>
            <a:r>
              <a:rPr lang="en-US" sz="2800" dirty="0" smtClean="0"/>
              <a:t>State legislatures redistrict</a:t>
            </a:r>
            <a:endParaRPr lang="en-US" sz="2400" dirty="0"/>
          </a:p>
          <a:p>
            <a:r>
              <a:rPr lang="en-US" sz="2400" dirty="0" smtClean="0"/>
              <a:t>Issues</a:t>
            </a:r>
          </a:p>
          <a:p>
            <a:pPr lvl="1"/>
            <a:r>
              <a:rPr lang="en-US" sz="2400" dirty="0" smtClean="0"/>
              <a:t>Contiguity</a:t>
            </a:r>
          </a:p>
          <a:p>
            <a:pPr lvl="1"/>
            <a:r>
              <a:rPr lang="en-US" sz="2400" dirty="0" smtClean="0"/>
              <a:t>Size of the district</a:t>
            </a:r>
          </a:p>
          <a:p>
            <a:pPr lvl="2"/>
            <a:r>
              <a:rPr lang="en-US" sz="2200" dirty="0" smtClean="0"/>
              <a:t>Population important, not geographic size</a:t>
            </a:r>
            <a:endParaRPr lang="en-US" sz="2200" dirty="0"/>
          </a:p>
          <a:p>
            <a:pPr lvl="1"/>
            <a:r>
              <a:rPr lang="en-US" sz="2400" dirty="0" smtClean="0"/>
              <a:t>Racial Equality</a:t>
            </a:r>
          </a:p>
          <a:p>
            <a:pPr lvl="2"/>
            <a:r>
              <a:rPr lang="en-US" sz="2200" dirty="0" smtClean="0"/>
              <a:t>Voting Rights Act of 1965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42950"/>
            <a:ext cx="285142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635" y="411480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47656"/>
            <a:ext cx="3124200" cy="20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1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Contiguity</a:t>
            </a:r>
            <a:endParaRPr lang="en-US" dirty="0"/>
          </a:p>
        </p:txBody>
      </p:sp>
      <p:sp>
        <p:nvSpPr>
          <p:cNvPr id="3" name="Content Placeholder 2"/>
          <p:cNvSpPr>
            <a:spLocks noGrp="1"/>
          </p:cNvSpPr>
          <p:nvPr>
            <p:ph idx="1"/>
          </p:nvPr>
        </p:nvSpPr>
        <p:spPr/>
        <p:txBody>
          <a:bodyPr/>
          <a:lstStyle/>
          <a:p>
            <a:r>
              <a:rPr lang="en-US" dirty="0" smtClean="0"/>
              <a:t>Districts are supposed to be contiguous for both ease of representation and to reduce corruption</a:t>
            </a:r>
          </a:p>
          <a:p>
            <a:r>
              <a:rPr lang="en-US" dirty="0" smtClean="0"/>
              <a:t>Many “work-</a:t>
            </a:r>
            <a:r>
              <a:rPr lang="en-US" dirty="0" err="1" smtClean="0"/>
              <a:t>arounds</a:t>
            </a:r>
            <a:r>
              <a:rPr lang="en-US" dirty="0" smtClean="0"/>
              <a:t>” have developed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4577"/>
            <a:ext cx="3451746" cy="299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577" y="2572232"/>
            <a:ext cx="3200400" cy="281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94928"/>
            <a:ext cx="4181475" cy="396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2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District</a:t>
            </a:r>
            <a:endParaRPr lang="en-US" dirty="0"/>
          </a:p>
        </p:txBody>
      </p:sp>
      <p:sp>
        <p:nvSpPr>
          <p:cNvPr id="3" name="Content Placeholder 2"/>
          <p:cNvSpPr>
            <a:spLocks noGrp="1"/>
          </p:cNvSpPr>
          <p:nvPr>
            <p:ph idx="1"/>
          </p:nvPr>
        </p:nvSpPr>
        <p:spPr>
          <a:xfrm>
            <a:off x="685800" y="1600200"/>
            <a:ext cx="4038600" cy="3886199"/>
          </a:xfrm>
        </p:spPr>
        <p:txBody>
          <a:bodyPr/>
          <a:lstStyle/>
          <a:p>
            <a:r>
              <a:rPr lang="en-US" b="1" dirty="0" err="1" smtClean="0"/>
              <a:t>Malapportionment</a:t>
            </a:r>
            <a:r>
              <a:rPr lang="en-US" b="1" dirty="0" smtClean="0"/>
              <a:t>:  </a:t>
            </a:r>
            <a:r>
              <a:rPr lang="en-US" dirty="0" smtClean="0"/>
              <a:t>having districts of unequal size</a:t>
            </a:r>
          </a:p>
          <a:p>
            <a:r>
              <a:rPr lang="en-US" dirty="0" smtClean="0"/>
              <a:t>Favors voters in smaller districts</a:t>
            </a:r>
          </a:p>
          <a:p>
            <a:r>
              <a:rPr lang="en-US" dirty="0" smtClean="0"/>
              <a:t>Focus on population not geographic size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17" y="3113468"/>
            <a:ext cx="4885899" cy="363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3124200" cy="38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513" y="119014"/>
            <a:ext cx="3581400" cy="270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15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District</a:t>
            </a:r>
            <a:endParaRPr lang="en-US" dirty="0"/>
          </a:p>
        </p:txBody>
      </p:sp>
      <p:sp>
        <p:nvSpPr>
          <p:cNvPr id="3" name="Content Placeholder 2"/>
          <p:cNvSpPr>
            <a:spLocks noGrp="1"/>
          </p:cNvSpPr>
          <p:nvPr>
            <p:ph idx="1"/>
          </p:nvPr>
        </p:nvSpPr>
        <p:spPr>
          <a:xfrm>
            <a:off x="685800" y="1600200"/>
            <a:ext cx="5105400" cy="3886199"/>
          </a:xfrm>
        </p:spPr>
        <p:txBody>
          <a:bodyPr/>
          <a:lstStyle/>
          <a:p>
            <a:r>
              <a:rPr lang="en-US" b="1" dirty="0" smtClean="0"/>
              <a:t>Supreme Court in Baker vs. Carr (1962)</a:t>
            </a:r>
          </a:p>
          <a:p>
            <a:pPr lvl="1"/>
            <a:r>
              <a:rPr lang="en-US" sz="2000" b="1" dirty="0" smtClean="0"/>
              <a:t>Districts must be as equal as possible</a:t>
            </a:r>
          </a:p>
          <a:p>
            <a:pPr lvl="1"/>
            <a:r>
              <a:rPr lang="en-US" sz="2000" b="1" dirty="0" smtClean="0"/>
              <a:t>“One man, one vote”</a:t>
            </a:r>
          </a:p>
          <a:p>
            <a:endParaRPr lang="en-US" sz="2400" b="1" dirty="0"/>
          </a:p>
          <a:p>
            <a:endParaRPr lang="en-US" sz="2400" b="1" dirty="0" smtClean="0"/>
          </a:p>
          <a:p>
            <a:r>
              <a:rPr lang="en-US" sz="2400" b="1" dirty="0" smtClean="0"/>
              <a:t>Most states allow up to a 10% spread</a:t>
            </a:r>
          </a:p>
          <a:p>
            <a:endParaRPr lang="en-US" dirty="0" smtClean="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1981200" cy="282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4299777"/>
            <a:ext cx="2514600" cy="646331"/>
          </a:xfrm>
          <a:prstGeom prst="rect">
            <a:avLst/>
          </a:prstGeom>
          <a:noFill/>
        </p:spPr>
        <p:txBody>
          <a:bodyPr wrap="square" rtlCol="0">
            <a:spAutoFit/>
          </a:bodyPr>
          <a:lstStyle/>
          <a:p>
            <a:r>
              <a:rPr lang="en-US" dirty="0" smtClean="0"/>
              <a:t>William Brennan</a:t>
            </a:r>
          </a:p>
          <a:p>
            <a:r>
              <a:rPr lang="en-US" dirty="0" smtClean="0"/>
              <a:t>“One man, one vote”</a:t>
            </a:r>
            <a:endParaRPr lang="en-US" dirty="0"/>
          </a:p>
        </p:txBody>
      </p:sp>
    </p:spTree>
    <p:extLst>
      <p:ext uri="{BB962C8B-B14F-4D97-AF65-F5344CB8AC3E}">
        <p14:creationId xmlns:p14="http://schemas.microsoft.com/office/powerpoint/2010/main" val="3621379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p:txBody>
          <a:bodyPr>
            <a:normAutofit/>
          </a:bodyPr>
          <a:lstStyle/>
          <a:p>
            <a:r>
              <a:rPr lang="en-US" sz="2400" dirty="0" smtClean="0"/>
              <a:t>Districts must meet equality requirements of the Voting Rights Act of 1965</a:t>
            </a:r>
          </a:p>
          <a:p>
            <a:pPr lvl="1"/>
            <a:r>
              <a:rPr lang="en-US" sz="2400" dirty="0" smtClean="0"/>
              <a:t>A minority group can not be “drawn out” of a district</a:t>
            </a:r>
          </a:p>
          <a:p>
            <a:pPr lvl="2"/>
            <a:r>
              <a:rPr lang="en-US" sz="2200" dirty="0" smtClean="0"/>
              <a:t>This is called “cracking”</a:t>
            </a:r>
          </a:p>
          <a:p>
            <a:pPr lvl="1"/>
            <a:r>
              <a:rPr lang="en-US" sz="2400" dirty="0" smtClean="0"/>
              <a:t>Minorities also cannot be drawn INTO a single district that only includes that group</a:t>
            </a:r>
          </a:p>
          <a:p>
            <a:pPr lvl="2"/>
            <a:r>
              <a:rPr lang="en-US" sz="2200" dirty="0" smtClean="0"/>
              <a:t>This is called “packing”</a:t>
            </a:r>
            <a:endParaRPr lang="en-US" sz="2200" dirty="0"/>
          </a:p>
        </p:txBody>
      </p:sp>
    </p:spTree>
    <p:extLst>
      <p:ext uri="{BB962C8B-B14F-4D97-AF65-F5344CB8AC3E}">
        <p14:creationId xmlns:p14="http://schemas.microsoft.com/office/powerpoint/2010/main" val="7911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533400" y="473075"/>
            <a:ext cx="8077200" cy="1143000"/>
          </a:xfrm>
        </p:spPr>
        <p:txBody>
          <a:bodyPr/>
          <a:lstStyle/>
          <a:p>
            <a:pPr eaLnBrk="1" hangingPunct="1"/>
            <a:r>
              <a:rPr lang="en-US" sz="4000" smtClean="0"/>
              <a:t>Minority representation</a:t>
            </a:r>
          </a:p>
        </p:txBody>
      </p:sp>
      <p:grpSp>
        <p:nvGrpSpPr>
          <p:cNvPr id="28675" name="Group 42"/>
          <p:cNvGrpSpPr>
            <a:grpSpLocks/>
          </p:cNvGrpSpPr>
          <p:nvPr/>
        </p:nvGrpSpPr>
        <p:grpSpPr bwMode="auto">
          <a:xfrm>
            <a:off x="1651000" y="2555875"/>
            <a:ext cx="2289175" cy="2297113"/>
            <a:chOff x="1406525" y="2432050"/>
            <a:chExt cx="879475" cy="882650"/>
          </a:xfrm>
        </p:grpSpPr>
        <p:sp>
          <p:nvSpPr>
            <p:cNvPr id="28723" name="Oval 3"/>
            <p:cNvSpPr>
              <a:spLocks noChangeArrowheads="1"/>
            </p:cNvSpPr>
            <p:nvPr/>
          </p:nvSpPr>
          <p:spPr bwMode="auto">
            <a:xfrm>
              <a:off x="140652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4" name="Oval 4"/>
            <p:cNvSpPr>
              <a:spLocks noChangeArrowheads="1"/>
            </p:cNvSpPr>
            <p:nvPr/>
          </p:nvSpPr>
          <p:spPr bwMode="auto">
            <a:xfrm>
              <a:off x="1558815" y="2432050"/>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5" name="Oval 5"/>
            <p:cNvSpPr>
              <a:spLocks noChangeArrowheads="1"/>
            </p:cNvSpPr>
            <p:nvPr/>
          </p:nvSpPr>
          <p:spPr bwMode="auto">
            <a:xfrm>
              <a:off x="1711105" y="243395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26" name="Oval 6"/>
            <p:cNvSpPr>
              <a:spLocks noChangeArrowheads="1"/>
            </p:cNvSpPr>
            <p:nvPr/>
          </p:nvSpPr>
          <p:spPr bwMode="auto">
            <a:xfrm>
              <a:off x="186339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7" name="Oval 7"/>
            <p:cNvSpPr>
              <a:spLocks noChangeArrowheads="1"/>
            </p:cNvSpPr>
            <p:nvPr/>
          </p:nvSpPr>
          <p:spPr bwMode="auto">
            <a:xfrm>
              <a:off x="201568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8" name="Oval 8"/>
            <p:cNvSpPr>
              <a:spLocks noChangeArrowheads="1"/>
            </p:cNvSpPr>
            <p:nvPr/>
          </p:nvSpPr>
          <p:spPr bwMode="auto">
            <a:xfrm>
              <a:off x="216797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9" name="Oval 9"/>
            <p:cNvSpPr>
              <a:spLocks noChangeArrowheads="1"/>
            </p:cNvSpPr>
            <p:nvPr/>
          </p:nvSpPr>
          <p:spPr bwMode="auto">
            <a:xfrm>
              <a:off x="140652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0" name="Oval 10"/>
            <p:cNvSpPr>
              <a:spLocks noChangeArrowheads="1"/>
            </p:cNvSpPr>
            <p:nvPr/>
          </p:nvSpPr>
          <p:spPr bwMode="auto">
            <a:xfrm>
              <a:off x="1558815" y="2584560"/>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1" name="Oval 11"/>
            <p:cNvSpPr>
              <a:spLocks noChangeArrowheads="1"/>
            </p:cNvSpPr>
            <p:nvPr/>
          </p:nvSpPr>
          <p:spPr bwMode="auto">
            <a:xfrm>
              <a:off x="1711105" y="258646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2" name="Oval 12"/>
            <p:cNvSpPr>
              <a:spLocks noChangeArrowheads="1"/>
            </p:cNvSpPr>
            <p:nvPr/>
          </p:nvSpPr>
          <p:spPr bwMode="auto">
            <a:xfrm>
              <a:off x="186339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Oval 13"/>
            <p:cNvSpPr>
              <a:spLocks noChangeArrowheads="1"/>
            </p:cNvSpPr>
            <p:nvPr/>
          </p:nvSpPr>
          <p:spPr bwMode="auto">
            <a:xfrm>
              <a:off x="201568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Oval 14"/>
            <p:cNvSpPr>
              <a:spLocks noChangeArrowheads="1"/>
            </p:cNvSpPr>
            <p:nvPr/>
          </p:nvSpPr>
          <p:spPr bwMode="auto">
            <a:xfrm>
              <a:off x="216797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5" name="Oval 15"/>
            <p:cNvSpPr>
              <a:spLocks noChangeArrowheads="1"/>
            </p:cNvSpPr>
            <p:nvPr/>
          </p:nvSpPr>
          <p:spPr bwMode="auto">
            <a:xfrm>
              <a:off x="140652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6" name="Oval 16"/>
            <p:cNvSpPr>
              <a:spLocks noChangeArrowheads="1"/>
            </p:cNvSpPr>
            <p:nvPr/>
          </p:nvSpPr>
          <p:spPr bwMode="auto">
            <a:xfrm>
              <a:off x="1558815" y="2737069"/>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7" name="Oval 17"/>
            <p:cNvSpPr>
              <a:spLocks noChangeArrowheads="1"/>
            </p:cNvSpPr>
            <p:nvPr/>
          </p:nvSpPr>
          <p:spPr bwMode="auto">
            <a:xfrm>
              <a:off x="171110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8" name="Oval 18"/>
            <p:cNvSpPr>
              <a:spLocks noChangeArrowheads="1"/>
            </p:cNvSpPr>
            <p:nvPr/>
          </p:nvSpPr>
          <p:spPr bwMode="auto">
            <a:xfrm>
              <a:off x="186339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39" name="Oval 19"/>
            <p:cNvSpPr>
              <a:spLocks noChangeArrowheads="1"/>
            </p:cNvSpPr>
            <p:nvPr/>
          </p:nvSpPr>
          <p:spPr bwMode="auto">
            <a:xfrm>
              <a:off x="2015685" y="273897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Oval 20"/>
            <p:cNvSpPr>
              <a:spLocks noChangeArrowheads="1"/>
            </p:cNvSpPr>
            <p:nvPr/>
          </p:nvSpPr>
          <p:spPr bwMode="auto">
            <a:xfrm>
              <a:off x="2167975" y="273897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1" name="Oval 21"/>
            <p:cNvSpPr>
              <a:spLocks noChangeArrowheads="1"/>
            </p:cNvSpPr>
            <p:nvPr/>
          </p:nvSpPr>
          <p:spPr bwMode="auto">
            <a:xfrm>
              <a:off x="1406525" y="289148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2" name="Oval 22"/>
            <p:cNvSpPr>
              <a:spLocks noChangeArrowheads="1"/>
            </p:cNvSpPr>
            <p:nvPr/>
          </p:nvSpPr>
          <p:spPr bwMode="auto">
            <a:xfrm>
              <a:off x="1558815" y="2889579"/>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3" name="Oval 23"/>
            <p:cNvSpPr>
              <a:spLocks noChangeArrowheads="1"/>
            </p:cNvSpPr>
            <p:nvPr/>
          </p:nvSpPr>
          <p:spPr bwMode="auto">
            <a:xfrm>
              <a:off x="171110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4" name="Oval 24"/>
            <p:cNvSpPr>
              <a:spLocks noChangeArrowheads="1"/>
            </p:cNvSpPr>
            <p:nvPr/>
          </p:nvSpPr>
          <p:spPr bwMode="auto">
            <a:xfrm>
              <a:off x="186339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5" name="Oval 25"/>
            <p:cNvSpPr>
              <a:spLocks noChangeArrowheads="1"/>
            </p:cNvSpPr>
            <p:nvPr/>
          </p:nvSpPr>
          <p:spPr bwMode="auto">
            <a:xfrm>
              <a:off x="201568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6" name="Oval 26"/>
            <p:cNvSpPr>
              <a:spLocks noChangeArrowheads="1"/>
            </p:cNvSpPr>
            <p:nvPr/>
          </p:nvSpPr>
          <p:spPr bwMode="auto">
            <a:xfrm>
              <a:off x="216797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7" name="Oval 27"/>
            <p:cNvSpPr>
              <a:spLocks noChangeArrowheads="1"/>
            </p:cNvSpPr>
            <p:nvPr/>
          </p:nvSpPr>
          <p:spPr bwMode="auto">
            <a:xfrm>
              <a:off x="140652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48" name="Oval 28"/>
            <p:cNvSpPr>
              <a:spLocks noChangeArrowheads="1"/>
            </p:cNvSpPr>
            <p:nvPr/>
          </p:nvSpPr>
          <p:spPr bwMode="auto">
            <a:xfrm>
              <a:off x="1558815" y="3042089"/>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Oval 29"/>
            <p:cNvSpPr>
              <a:spLocks noChangeArrowheads="1"/>
            </p:cNvSpPr>
            <p:nvPr/>
          </p:nvSpPr>
          <p:spPr bwMode="auto">
            <a:xfrm>
              <a:off x="171110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50" name="Oval 30"/>
            <p:cNvSpPr>
              <a:spLocks noChangeArrowheads="1"/>
            </p:cNvSpPr>
            <p:nvPr/>
          </p:nvSpPr>
          <p:spPr bwMode="auto">
            <a:xfrm>
              <a:off x="1863395" y="304399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1" name="Oval 31"/>
            <p:cNvSpPr>
              <a:spLocks noChangeArrowheads="1"/>
            </p:cNvSpPr>
            <p:nvPr/>
          </p:nvSpPr>
          <p:spPr bwMode="auto">
            <a:xfrm>
              <a:off x="201568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52" name="Oval 32"/>
            <p:cNvSpPr>
              <a:spLocks noChangeArrowheads="1"/>
            </p:cNvSpPr>
            <p:nvPr/>
          </p:nvSpPr>
          <p:spPr bwMode="auto">
            <a:xfrm>
              <a:off x="216797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53" name="Oval 33"/>
            <p:cNvSpPr>
              <a:spLocks noChangeArrowheads="1"/>
            </p:cNvSpPr>
            <p:nvPr/>
          </p:nvSpPr>
          <p:spPr bwMode="auto">
            <a:xfrm>
              <a:off x="140652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4" name="Oval 34"/>
            <p:cNvSpPr>
              <a:spLocks noChangeArrowheads="1"/>
            </p:cNvSpPr>
            <p:nvPr/>
          </p:nvSpPr>
          <p:spPr bwMode="auto">
            <a:xfrm>
              <a:off x="1558815" y="3194599"/>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5" name="Oval 35"/>
            <p:cNvSpPr>
              <a:spLocks noChangeArrowheads="1"/>
            </p:cNvSpPr>
            <p:nvPr/>
          </p:nvSpPr>
          <p:spPr bwMode="auto">
            <a:xfrm>
              <a:off x="171110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6" name="Oval 36"/>
            <p:cNvSpPr>
              <a:spLocks noChangeArrowheads="1"/>
            </p:cNvSpPr>
            <p:nvPr/>
          </p:nvSpPr>
          <p:spPr bwMode="auto">
            <a:xfrm>
              <a:off x="186339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7" name="Oval 37"/>
            <p:cNvSpPr>
              <a:spLocks noChangeArrowheads="1"/>
            </p:cNvSpPr>
            <p:nvPr/>
          </p:nvSpPr>
          <p:spPr bwMode="auto">
            <a:xfrm>
              <a:off x="201568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8" name="Oval 38"/>
            <p:cNvSpPr>
              <a:spLocks noChangeArrowheads="1"/>
            </p:cNvSpPr>
            <p:nvPr/>
          </p:nvSpPr>
          <p:spPr bwMode="auto">
            <a:xfrm>
              <a:off x="216797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80"/>
          <p:cNvGrpSpPr>
            <a:grpSpLocks/>
          </p:cNvGrpSpPr>
          <p:nvPr/>
        </p:nvGrpSpPr>
        <p:grpSpPr bwMode="auto">
          <a:xfrm>
            <a:off x="5761038" y="2532063"/>
            <a:ext cx="2289175" cy="2297112"/>
            <a:chOff x="1406525" y="2432050"/>
            <a:chExt cx="879475" cy="882650"/>
          </a:xfrm>
        </p:grpSpPr>
        <p:sp>
          <p:nvSpPr>
            <p:cNvPr id="28687" name="Oval 3"/>
            <p:cNvSpPr>
              <a:spLocks noChangeArrowheads="1"/>
            </p:cNvSpPr>
            <p:nvPr/>
          </p:nvSpPr>
          <p:spPr bwMode="auto">
            <a:xfrm>
              <a:off x="140652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Oval 4"/>
            <p:cNvSpPr>
              <a:spLocks noChangeArrowheads="1"/>
            </p:cNvSpPr>
            <p:nvPr/>
          </p:nvSpPr>
          <p:spPr bwMode="auto">
            <a:xfrm>
              <a:off x="1558815" y="2432050"/>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9" name="Oval 5"/>
            <p:cNvSpPr>
              <a:spLocks noChangeArrowheads="1"/>
            </p:cNvSpPr>
            <p:nvPr/>
          </p:nvSpPr>
          <p:spPr bwMode="auto">
            <a:xfrm>
              <a:off x="1711105" y="243395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690" name="Oval 6"/>
            <p:cNvSpPr>
              <a:spLocks noChangeArrowheads="1"/>
            </p:cNvSpPr>
            <p:nvPr/>
          </p:nvSpPr>
          <p:spPr bwMode="auto">
            <a:xfrm>
              <a:off x="186339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Oval 7"/>
            <p:cNvSpPr>
              <a:spLocks noChangeArrowheads="1"/>
            </p:cNvSpPr>
            <p:nvPr/>
          </p:nvSpPr>
          <p:spPr bwMode="auto">
            <a:xfrm>
              <a:off x="201568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Oval 8"/>
            <p:cNvSpPr>
              <a:spLocks noChangeArrowheads="1"/>
            </p:cNvSpPr>
            <p:nvPr/>
          </p:nvSpPr>
          <p:spPr bwMode="auto">
            <a:xfrm>
              <a:off x="2167975" y="243395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3" name="Oval 9"/>
            <p:cNvSpPr>
              <a:spLocks noChangeArrowheads="1"/>
            </p:cNvSpPr>
            <p:nvPr/>
          </p:nvSpPr>
          <p:spPr bwMode="auto">
            <a:xfrm>
              <a:off x="140652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Oval 10"/>
            <p:cNvSpPr>
              <a:spLocks noChangeArrowheads="1"/>
            </p:cNvSpPr>
            <p:nvPr/>
          </p:nvSpPr>
          <p:spPr bwMode="auto">
            <a:xfrm>
              <a:off x="1558815" y="2584560"/>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695" name="Oval 11"/>
            <p:cNvSpPr>
              <a:spLocks noChangeArrowheads="1"/>
            </p:cNvSpPr>
            <p:nvPr/>
          </p:nvSpPr>
          <p:spPr bwMode="auto">
            <a:xfrm>
              <a:off x="1711105" y="258646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696" name="Oval 12"/>
            <p:cNvSpPr>
              <a:spLocks noChangeArrowheads="1"/>
            </p:cNvSpPr>
            <p:nvPr/>
          </p:nvSpPr>
          <p:spPr bwMode="auto">
            <a:xfrm>
              <a:off x="186339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Oval 13"/>
            <p:cNvSpPr>
              <a:spLocks noChangeArrowheads="1"/>
            </p:cNvSpPr>
            <p:nvPr/>
          </p:nvSpPr>
          <p:spPr bwMode="auto">
            <a:xfrm>
              <a:off x="201568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Oval 14"/>
            <p:cNvSpPr>
              <a:spLocks noChangeArrowheads="1"/>
            </p:cNvSpPr>
            <p:nvPr/>
          </p:nvSpPr>
          <p:spPr bwMode="auto">
            <a:xfrm>
              <a:off x="2167975" y="258646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9" name="Oval 15"/>
            <p:cNvSpPr>
              <a:spLocks noChangeArrowheads="1"/>
            </p:cNvSpPr>
            <p:nvPr/>
          </p:nvSpPr>
          <p:spPr bwMode="auto">
            <a:xfrm>
              <a:off x="140652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0" name="Oval 16"/>
            <p:cNvSpPr>
              <a:spLocks noChangeArrowheads="1"/>
            </p:cNvSpPr>
            <p:nvPr/>
          </p:nvSpPr>
          <p:spPr bwMode="auto">
            <a:xfrm>
              <a:off x="1558815" y="2737069"/>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1" name="Oval 17"/>
            <p:cNvSpPr>
              <a:spLocks noChangeArrowheads="1"/>
            </p:cNvSpPr>
            <p:nvPr/>
          </p:nvSpPr>
          <p:spPr bwMode="auto">
            <a:xfrm>
              <a:off x="171110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2" name="Oval 18"/>
            <p:cNvSpPr>
              <a:spLocks noChangeArrowheads="1"/>
            </p:cNvSpPr>
            <p:nvPr/>
          </p:nvSpPr>
          <p:spPr bwMode="auto">
            <a:xfrm>
              <a:off x="1863395" y="273897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3" name="Oval 19"/>
            <p:cNvSpPr>
              <a:spLocks noChangeArrowheads="1"/>
            </p:cNvSpPr>
            <p:nvPr/>
          </p:nvSpPr>
          <p:spPr bwMode="auto">
            <a:xfrm>
              <a:off x="2015685" y="273897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Oval 20"/>
            <p:cNvSpPr>
              <a:spLocks noChangeArrowheads="1"/>
            </p:cNvSpPr>
            <p:nvPr/>
          </p:nvSpPr>
          <p:spPr bwMode="auto">
            <a:xfrm>
              <a:off x="2167975" y="273897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5" name="Oval 21"/>
            <p:cNvSpPr>
              <a:spLocks noChangeArrowheads="1"/>
            </p:cNvSpPr>
            <p:nvPr/>
          </p:nvSpPr>
          <p:spPr bwMode="auto">
            <a:xfrm>
              <a:off x="1406525" y="2891486"/>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6" name="Oval 22"/>
            <p:cNvSpPr>
              <a:spLocks noChangeArrowheads="1"/>
            </p:cNvSpPr>
            <p:nvPr/>
          </p:nvSpPr>
          <p:spPr bwMode="auto">
            <a:xfrm>
              <a:off x="1558815" y="2889579"/>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7" name="Oval 23"/>
            <p:cNvSpPr>
              <a:spLocks noChangeArrowheads="1"/>
            </p:cNvSpPr>
            <p:nvPr/>
          </p:nvSpPr>
          <p:spPr bwMode="auto">
            <a:xfrm>
              <a:off x="171110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8" name="Oval 24"/>
            <p:cNvSpPr>
              <a:spLocks noChangeArrowheads="1"/>
            </p:cNvSpPr>
            <p:nvPr/>
          </p:nvSpPr>
          <p:spPr bwMode="auto">
            <a:xfrm>
              <a:off x="186339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09" name="Oval 25"/>
            <p:cNvSpPr>
              <a:spLocks noChangeArrowheads="1"/>
            </p:cNvSpPr>
            <p:nvPr/>
          </p:nvSpPr>
          <p:spPr bwMode="auto">
            <a:xfrm>
              <a:off x="201568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0" name="Oval 26"/>
            <p:cNvSpPr>
              <a:spLocks noChangeArrowheads="1"/>
            </p:cNvSpPr>
            <p:nvPr/>
          </p:nvSpPr>
          <p:spPr bwMode="auto">
            <a:xfrm>
              <a:off x="2167975" y="2891486"/>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1" name="Oval 27"/>
            <p:cNvSpPr>
              <a:spLocks noChangeArrowheads="1"/>
            </p:cNvSpPr>
            <p:nvPr/>
          </p:nvSpPr>
          <p:spPr bwMode="auto">
            <a:xfrm>
              <a:off x="140652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2" name="Oval 28"/>
            <p:cNvSpPr>
              <a:spLocks noChangeArrowheads="1"/>
            </p:cNvSpPr>
            <p:nvPr/>
          </p:nvSpPr>
          <p:spPr bwMode="auto">
            <a:xfrm>
              <a:off x="1558815" y="3042089"/>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3" name="Oval 29"/>
            <p:cNvSpPr>
              <a:spLocks noChangeArrowheads="1"/>
            </p:cNvSpPr>
            <p:nvPr/>
          </p:nvSpPr>
          <p:spPr bwMode="auto">
            <a:xfrm>
              <a:off x="171110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4" name="Oval 30"/>
            <p:cNvSpPr>
              <a:spLocks noChangeArrowheads="1"/>
            </p:cNvSpPr>
            <p:nvPr/>
          </p:nvSpPr>
          <p:spPr bwMode="auto">
            <a:xfrm>
              <a:off x="1863395" y="304399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5" name="Oval 31"/>
            <p:cNvSpPr>
              <a:spLocks noChangeArrowheads="1"/>
            </p:cNvSpPr>
            <p:nvPr/>
          </p:nvSpPr>
          <p:spPr bwMode="auto">
            <a:xfrm>
              <a:off x="201568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6" name="Oval 32"/>
            <p:cNvSpPr>
              <a:spLocks noChangeArrowheads="1"/>
            </p:cNvSpPr>
            <p:nvPr/>
          </p:nvSpPr>
          <p:spPr bwMode="auto">
            <a:xfrm>
              <a:off x="2167975" y="3043995"/>
              <a:ext cx="118025" cy="118195"/>
            </a:xfrm>
            <a:prstGeom prst="ellipse">
              <a:avLst/>
            </a:prstGeom>
            <a:solidFill>
              <a:srgbClr val="C4BC96"/>
            </a:solidFill>
            <a:ln w="19050">
              <a:solidFill>
                <a:srgbClr val="FF0000"/>
              </a:solidFill>
              <a:round/>
              <a:headEnd/>
              <a:tailEnd/>
            </a:ln>
          </p:spPr>
          <p:txBody>
            <a:bodyPr/>
            <a:lstStyle/>
            <a:p>
              <a:endParaRPr lang="en-US"/>
            </a:p>
          </p:txBody>
        </p:sp>
        <p:sp>
          <p:nvSpPr>
            <p:cNvPr id="28717" name="Oval 33"/>
            <p:cNvSpPr>
              <a:spLocks noChangeArrowheads="1"/>
            </p:cNvSpPr>
            <p:nvPr/>
          </p:nvSpPr>
          <p:spPr bwMode="auto">
            <a:xfrm>
              <a:off x="140652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8" name="Oval 34"/>
            <p:cNvSpPr>
              <a:spLocks noChangeArrowheads="1"/>
            </p:cNvSpPr>
            <p:nvPr/>
          </p:nvSpPr>
          <p:spPr bwMode="auto">
            <a:xfrm>
              <a:off x="1558815" y="3194599"/>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9" name="Oval 35"/>
            <p:cNvSpPr>
              <a:spLocks noChangeArrowheads="1"/>
            </p:cNvSpPr>
            <p:nvPr/>
          </p:nvSpPr>
          <p:spPr bwMode="auto">
            <a:xfrm>
              <a:off x="171110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0" name="Oval 36"/>
            <p:cNvSpPr>
              <a:spLocks noChangeArrowheads="1"/>
            </p:cNvSpPr>
            <p:nvPr/>
          </p:nvSpPr>
          <p:spPr bwMode="auto">
            <a:xfrm>
              <a:off x="186339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1" name="Oval 37"/>
            <p:cNvSpPr>
              <a:spLocks noChangeArrowheads="1"/>
            </p:cNvSpPr>
            <p:nvPr/>
          </p:nvSpPr>
          <p:spPr bwMode="auto">
            <a:xfrm>
              <a:off x="201568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2" name="Oval 38"/>
            <p:cNvSpPr>
              <a:spLocks noChangeArrowheads="1"/>
            </p:cNvSpPr>
            <p:nvPr/>
          </p:nvSpPr>
          <p:spPr bwMode="auto">
            <a:xfrm>
              <a:off x="2167975" y="3196505"/>
              <a:ext cx="118025" cy="1181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24"/>
          <p:cNvGrpSpPr>
            <a:grpSpLocks/>
          </p:cNvGrpSpPr>
          <p:nvPr/>
        </p:nvGrpSpPr>
        <p:grpSpPr bwMode="auto">
          <a:xfrm>
            <a:off x="1973263" y="2447925"/>
            <a:ext cx="1638300" cy="2505075"/>
            <a:chOff x="3790949" y="2543175"/>
            <a:chExt cx="1638300" cy="2505075"/>
          </a:xfrm>
        </p:grpSpPr>
        <p:sp>
          <p:nvSpPr>
            <p:cNvPr id="28685" name="Freeform 122"/>
            <p:cNvSpPr>
              <a:spLocks noChangeArrowheads="1"/>
            </p:cNvSpPr>
            <p:nvPr/>
          </p:nvSpPr>
          <p:spPr bwMode="auto">
            <a:xfrm>
              <a:off x="3790949" y="3790950"/>
              <a:ext cx="1228725" cy="1257300"/>
            </a:xfrm>
            <a:custGeom>
              <a:avLst/>
              <a:gdLst>
                <a:gd name="T0" fmla="*/ 9525 w 1228725"/>
                <a:gd name="T1" fmla="*/ 1228725 h 1257300"/>
                <a:gd name="T2" fmla="*/ 0 w 1228725"/>
                <a:gd name="T3" fmla="*/ 1219200 h 1257300"/>
                <a:gd name="T4" fmla="*/ 19050 w 1228725"/>
                <a:gd name="T5" fmla="*/ 0 h 1257300"/>
                <a:gd name="T6" fmla="*/ 1228725 w 1228725"/>
                <a:gd name="T7" fmla="*/ 9525 h 1257300"/>
                <a:gd name="T8" fmla="*/ 1219200 w 1228725"/>
                <a:gd name="T9" fmla="*/ 1257300 h 1257300"/>
                <a:gd name="T10" fmla="*/ 1219200 w 1228725"/>
                <a:gd name="T11" fmla="*/ 1257300 h 1257300"/>
                <a:gd name="T12" fmla="*/ 0 60000 65536"/>
                <a:gd name="T13" fmla="*/ 0 60000 65536"/>
                <a:gd name="T14" fmla="*/ 0 60000 65536"/>
                <a:gd name="T15" fmla="*/ 0 60000 65536"/>
                <a:gd name="T16" fmla="*/ 0 60000 65536"/>
                <a:gd name="T17" fmla="*/ 0 60000 65536"/>
                <a:gd name="T18" fmla="*/ 0 w 1228725"/>
                <a:gd name="T19" fmla="*/ 0 h 1257300"/>
                <a:gd name="T20" fmla="*/ 1228725 w 1228725"/>
                <a:gd name="T21" fmla="*/ 1257300 h 1257300"/>
              </a:gdLst>
              <a:ahLst/>
              <a:cxnLst>
                <a:cxn ang="T12">
                  <a:pos x="T0" y="T1"/>
                </a:cxn>
                <a:cxn ang="T13">
                  <a:pos x="T2" y="T3"/>
                </a:cxn>
                <a:cxn ang="T14">
                  <a:pos x="T4" y="T5"/>
                </a:cxn>
                <a:cxn ang="T15">
                  <a:pos x="T6" y="T7"/>
                </a:cxn>
                <a:cxn ang="T16">
                  <a:pos x="T8" y="T9"/>
                </a:cxn>
                <a:cxn ang="T17">
                  <a:pos x="T10" y="T11"/>
                </a:cxn>
              </a:cxnLst>
              <a:rect l="T18" t="T19" r="T20" b="T21"/>
              <a:pathLst>
                <a:path w="1228725" h="1257300">
                  <a:moveTo>
                    <a:pt x="9525" y="1228725"/>
                  </a:moveTo>
                  <a:lnTo>
                    <a:pt x="0" y="1219200"/>
                  </a:lnTo>
                  <a:lnTo>
                    <a:pt x="19050" y="0"/>
                  </a:lnTo>
                  <a:lnTo>
                    <a:pt x="1228725" y="9525"/>
                  </a:lnTo>
                  <a:lnTo>
                    <a:pt x="1219200" y="1257300"/>
                  </a:lnTo>
                </a:path>
              </a:pathLst>
            </a:custGeom>
            <a:noFill/>
            <a:ln w="25400" algn="ctr">
              <a:solidFill>
                <a:srgbClr val="F30D0D"/>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80000"/>
                </a:lnSpc>
                <a:spcBef>
                  <a:spcPct val="20000"/>
                </a:spcBef>
                <a:buClr>
                  <a:srgbClr val="F30C0C"/>
                </a:buClr>
              </a:pPr>
              <a:endParaRPr lang="en-US"/>
            </a:p>
          </p:txBody>
        </p:sp>
        <p:sp>
          <p:nvSpPr>
            <p:cNvPr id="28686" name="Freeform 123"/>
            <p:cNvSpPr>
              <a:spLocks noChangeArrowheads="1"/>
            </p:cNvSpPr>
            <p:nvPr/>
          </p:nvSpPr>
          <p:spPr bwMode="auto">
            <a:xfrm rot="10800000">
              <a:off x="4200524" y="2543175"/>
              <a:ext cx="1228725" cy="1257300"/>
            </a:xfrm>
            <a:custGeom>
              <a:avLst/>
              <a:gdLst>
                <a:gd name="T0" fmla="*/ 9525 w 1228725"/>
                <a:gd name="T1" fmla="*/ 1228725 h 1257300"/>
                <a:gd name="T2" fmla="*/ 0 w 1228725"/>
                <a:gd name="T3" fmla="*/ 1219200 h 1257300"/>
                <a:gd name="T4" fmla="*/ 19050 w 1228725"/>
                <a:gd name="T5" fmla="*/ 0 h 1257300"/>
                <a:gd name="T6" fmla="*/ 1228725 w 1228725"/>
                <a:gd name="T7" fmla="*/ 9525 h 1257300"/>
                <a:gd name="T8" fmla="*/ 1219200 w 1228725"/>
                <a:gd name="T9" fmla="*/ 1257300 h 1257300"/>
                <a:gd name="T10" fmla="*/ 1219200 w 1228725"/>
                <a:gd name="T11" fmla="*/ 1257300 h 1257300"/>
                <a:gd name="T12" fmla="*/ 0 60000 65536"/>
                <a:gd name="T13" fmla="*/ 0 60000 65536"/>
                <a:gd name="T14" fmla="*/ 0 60000 65536"/>
                <a:gd name="T15" fmla="*/ 0 60000 65536"/>
                <a:gd name="T16" fmla="*/ 0 60000 65536"/>
                <a:gd name="T17" fmla="*/ 0 60000 65536"/>
                <a:gd name="T18" fmla="*/ 0 w 1228725"/>
                <a:gd name="T19" fmla="*/ 0 h 1257300"/>
                <a:gd name="T20" fmla="*/ 1228725 w 1228725"/>
                <a:gd name="T21" fmla="*/ 1257300 h 1257300"/>
              </a:gdLst>
              <a:ahLst/>
              <a:cxnLst>
                <a:cxn ang="T12">
                  <a:pos x="T0" y="T1"/>
                </a:cxn>
                <a:cxn ang="T13">
                  <a:pos x="T2" y="T3"/>
                </a:cxn>
                <a:cxn ang="T14">
                  <a:pos x="T4" y="T5"/>
                </a:cxn>
                <a:cxn ang="T15">
                  <a:pos x="T6" y="T7"/>
                </a:cxn>
                <a:cxn ang="T16">
                  <a:pos x="T8" y="T9"/>
                </a:cxn>
                <a:cxn ang="T17">
                  <a:pos x="T10" y="T11"/>
                </a:cxn>
              </a:cxnLst>
              <a:rect l="T18" t="T19" r="T20" b="T21"/>
              <a:pathLst>
                <a:path w="1228725" h="1257300">
                  <a:moveTo>
                    <a:pt x="9525" y="1228725"/>
                  </a:moveTo>
                  <a:lnTo>
                    <a:pt x="0" y="1219200"/>
                  </a:lnTo>
                  <a:lnTo>
                    <a:pt x="19050" y="0"/>
                  </a:lnTo>
                  <a:lnTo>
                    <a:pt x="1228725" y="9525"/>
                  </a:lnTo>
                  <a:lnTo>
                    <a:pt x="1219200" y="1257300"/>
                  </a:lnTo>
                </a:path>
              </a:pathLst>
            </a:custGeom>
            <a:noFill/>
            <a:ln w="25400" algn="ctr">
              <a:solidFill>
                <a:srgbClr val="F30D0D"/>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80000"/>
                </a:lnSpc>
                <a:spcBef>
                  <a:spcPct val="20000"/>
                </a:spcBef>
                <a:buClr>
                  <a:srgbClr val="F30C0C"/>
                </a:buClr>
              </a:pPr>
              <a:endParaRPr lang="en-US"/>
            </a:p>
          </p:txBody>
        </p:sp>
      </p:grpSp>
      <p:cxnSp>
        <p:nvCxnSpPr>
          <p:cNvPr id="28678" name="Straight Connector 127"/>
          <p:cNvCxnSpPr>
            <a:cxnSpLocks noChangeShapeType="1"/>
          </p:cNvCxnSpPr>
          <p:nvPr/>
        </p:nvCxnSpPr>
        <p:spPr bwMode="auto">
          <a:xfrm>
            <a:off x="6908800" y="29003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5" name="Group 134"/>
          <p:cNvGrpSpPr>
            <a:grpSpLocks/>
          </p:cNvGrpSpPr>
          <p:nvPr/>
        </p:nvGrpSpPr>
        <p:grpSpPr bwMode="auto">
          <a:xfrm>
            <a:off x="5727700" y="2417763"/>
            <a:ext cx="2311400" cy="2060575"/>
            <a:chOff x="6297283" y="2536166"/>
            <a:chExt cx="2311879" cy="2061713"/>
          </a:xfrm>
        </p:grpSpPr>
        <p:sp>
          <p:nvSpPr>
            <p:cNvPr id="28682" name="Freeform 125"/>
            <p:cNvSpPr>
              <a:spLocks noChangeArrowheads="1"/>
            </p:cNvSpPr>
            <p:nvPr/>
          </p:nvSpPr>
          <p:spPr bwMode="auto">
            <a:xfrm>
              <a:off x="6297283" y="3001992"/>
              <a:ext cx="2311879" cy="1595887"/>
            </a:xfrm>
            <a:custGeom>
              <a:avLst/>
              <a:gdLst>
                <a:gd name="T0" fmla="*/ 0 w 2311879"/>
                <a:gd name="T1" fmla="*/ 1587261 h 1595887"/>
                <a:gd name="T2" fmla="*/ 776377 w 2311879"/>
                <a:gd name="T3" fmla="*/ 1595887 h 1595887"/>
                <a:gd name="T4" fmla="*/ 776377 w 2311879"/>
                <a:gd name="T5" fmla="*/ 793631 h 1595887"/>
                <a:gd name="T6" fmla="*/ 379562 w 2311879"/>
                <a:gd name="T7" fmla="*/ 793631 h 1595887"/>
                <a:gd name="T8" fmla="*/ 379562 w 2311879"/>
                <a:gd name="T9" fmla="*/ 0 h 1595887"/>
                <a:gd name="T10" fmla="*/ 1181833 w 2311879"/>
                <a:gd name="T11" fmla="*/ 17253 h 1595887"/>
                <a:gd name="T12" fmla="*/ 1181833 w 2311879"/>
                <a:gd name="T13" fmla="*/ 776378 h 1595887"/>
                <a:gd name="T14" fmla="*/ 2311879 w 2311879"/>
                <a:gd name="T15" fmla="*/ 793631 h 1595887"/>
                <a:gd name="T16" fmla="*/ 0 60000 65536"/>
                <a:gd name="T17" fmla="*/ 0 60000 65536"/>
                <a:gd name="T18" fmla="*/ 0 60000 65536"/>
                <a:gd name="T19" fmla="*/ 0 60000 65536"/>
                <a:gd name="T20" fmla="*/ 0 60000 65536"/>
                <a:gd name="T21" fmla="*/ 0 60000 65536"/>
                <a:gd name="T22" fmla="*/ 0 60000 65536"/>
                <a:gd name="T23" fmla="*/ 0 60000 65536"/>
                <a:gd name="T24" fmla="*/ 0 w 2311879"/>
                <a:gd name="T25" fmla="*/ 0 h 1595887"/>
                <a:gd name="T26" fmla="*/ 2311879 w 2311879"/>
                <a:gd name="T27" fmla="*/ 1595887 h 15958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1879" h="1595887">
                  <a:moveTo>
                    <a:pt x="0" y="1587261"/>
                  </a:moveTo>
                  <a:lnTo>
                    <a:pt x="776377" y="1595887"/>
                  </a:lnTo>
                  <a:lnTo>
                    <a:pt x="776377" y="793631"/>
                  </a:lnTo>
                  <a:lnTo>
                    <a:pt x="379562" y="793631"/>
                  </a:lnTo>
                  <a:lnTo>
                    <a:pt x="379562" y="0"/>
                  </a:lnTo>
                  <a:lnTo>
                    <a:pt x="1181819" y="17253"/>
                  </a:lnTo>
                  <a:lnTo>
                    <a:pt x="1181819" y="776378"/>
                  </a:lnTo>
                  <a:lnTo>
                    <a:pt x="2311879" y="793631"/>
                  </a:lnTo>
                </a:path>
              </a:pathLst>
            </a:custGeom>
            <a:noFill/>
            <a:ln w="25400" algn="ctr">
              <a:solidFill>
                <a:srgbClr val="F30D0D"/>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80000"/>
                </a:lnSpc>
                <a:spcBef>
                  <a:spcPct val="20000"/>
                </a:spcBef>
                <a:buClr>
                  <a:srgbClr val="F30C0C"/>
                </a:buClr>
              </a:pPr>
              <a:endParaRPr lang="en-US"/>
            </a:p>
          </p:txBody>
        </p:sp>
        <p:cxnSp>
          <p:nvCxnSpPr>
            <p:cNvPr id="28683" name="Straight Connector 129"/>
            <p:cNvCxnSpPr>
              <a:cxnSpLocks noChangeShapeType="1"/>
              <a:stCxn id="28682" idx="5"/>
            </p:cNvCxnSpPr>
            <p:nvPr/>
          </p:nvCxnSpPr>
          <p:spPr bwMode="auto">
            <a:xfrm flipH="1" flipV="1">
              <a:off x="7470475" y="2536166"/>
              <a:ext cx="8628" cy="483079"/>
            </a:xfrm>
            <a:prstGeom prst="line">
              <a:avLst/>
            </a:prstGeom>
            <a:noFill/>
            <a:ln w="28575" algn="ctr">
              <a:solidFill>
                <a:srgbClr val="F30D0D"/>
              </a:solidFill>
              <a:round/>
              <a:headEnd/>
              <a:tailEnd/>
            </a:ln>
            <a:extLst>
              <a:ext uri="{909E8E84-426E-40DD-AFC4-6F175D3DCCD1}">
                <a14:hiddenFill xmlns:a14="http://schemas.microsoft.com/office/drawing/2010/main">
                  <a:noFill/>
                </a14:hiddenFill>
              </a:ext>
            </a:extLst>
          </p:spPr>
        </p:cxnSp>
        <p:cxnSp>
          <p:nvCxnSpPr>
            <p:cNvPr id="28684" name="Elbow Connector 131"/>
            <p:cNvCxnSpPr>
              <a:cxnSpLocks noChangeShapeType="1"/>
            </p:cNvCxnSpPr>
            <p:nvPr/>
          </p:nvCxnSpPr>
          <p:spPr bwMode="auto">
            <a:xfrm>
              <a:off x="7073660" y="4183811"/>
              <a:ext cx="1535502" cy="396815"/>
            </a:xfrm>
            <a:prstGeom prst="bentConnector3">
              <a:avLst>
                <a:gd name="adj1" fmla="val 77528"/>
              </a:avLst>
            </a:prstGeom>
            <a:noFill/>
            <a:ln w="28575" algn="ctr">
              <a:solidFill>
                <a:srgbClr val="F30D0D"/>
              </a:solidFill>
              <a:round/>
              <a:headEnd/>
              <a:tailEnd/>
            </a:ln>
            <a:extLst>
              <a:ext uri="{909E8E84-426E-40DD-AFC4-6F175D3DCCD1}">
                <a14:hiddenFill xmlns:a14="http://schemas.microsoft.com/office/drawing/2010/main">
                  <a:noFill/>
                </a14:hiddenFill>
              </a:ext>
            </a:extLst>
          </p:spPr>
        </p:cxnSp>
      </p:grpSp>
      <p:sp>
        <p:nvSpPr>
          <p:cNvPr id="137" name="TextBox 136"/>
          <p:cNvSpPr txBox="1"/>
          <p:nvPr/>
        </p:nvSpPr>
        <p:spPr>
          <a:xfrm>
            <a:off x="2155825" y="4981575"/>
            <a:ext cx="1444625" cy="523875"/>
          </a:xfrm>
          <a:prstGeom prst="rect">
            <a:avLst/>
          </a:prstGeom>
          <a:noFill/>
        </p:spPr>
        <p:txBody>
          <a:bodyPr>
            <a:spAutoFit/>
          </a:bodyPr>
          <a:lstStyle/>
          <a:p>
            <a:pPr>
              <a:defRPr/>
            </a:pPr>
            <a:r>
              <a:rPr lang="en-US" sz="2800" dirty="0">
                <a:latin typeface="+mj-lt"/>
              </a:rPr>
              <a:t>Cracking</a:t>
            </a:r>
          </a:p>
        </p:txBody>
      </p:sp>
      <p:sp>
        <p:nvSpPr>
          <p:cNvPr id="138" name="TextBox 137"/>
          <p:cNvSpPr txBox="1"/>
          <p:nvPr/>
        </p:nvSpPr>
        <p:spPr>
          <a:xfrm>
            <a:off x="6278563" y="4957763"/>
            <a:ext cx="1254125" cy="523875"/>
          </a:xfrm>
          <a:prstGeom prst="rect">
            <a:avLst/>
          </a:prstGeom>
          <a:noFill/>
        </p:spPr>
        <p:txBody>
          <a:bodyPr>
            <a:spAutoFit/>
          </a:bodyPr>
          <a:lstStyle/>
          <a:p>
            <a:pPr>
              <a:defRPr/>
            </a:pPr>
            <a:r>
              <a:rPr lang="en-US" sz="2800" dirty="0">
                <a:latin typeface="+mj-lt"/>
              </a:rPr>
              <a:t>Packing</a:t>
            </a:r>
          </a:p>
        </p:txBody>
      </p:sp>
    </p:spTree>
    <p:extLst>
      <p:ext uri="{BB962C8B-B14F-4D97-AF65-F5344CB8AC3E}">
        <p14:creationId xmlns:p14="http://schemas.microsoft.com/office/powerpoint/2010/main" val="854611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Equality</a:t>
            </a:r>
            <a:endParaRPr lang="en-US" dirty="0"/>
          </a:p>
        </p:txBody>
      </p:sp>
      <p:sp>
        <p:nvSpPr>
          <p:cNvPr id="3" name="Content Placeholder 2"/>
          <p:cNvSpPr>
            <a:spLocks noGrp="1"/>
          </p:cNvSpPr>
          <p:nvPr>
            <p:ph idx="1"/>
          </p:nvPr>
        </p:nvSpPr>
        <p:spPr/>
        <p:txBody>
          <a:bodyPr/>
          <a:lstStyle/>
          <a:p>
            <a:r>
              <a:rPr lang="en-US" b="1" dirty="0" smtClean="0"/>
              <a:t>Gerrymandering:  </a:t>
            </a:r>
            <a:r>
              <a:rPr lang="en-US" dirty="0" smtClean="0"/>
              <a:t>drawing a congressional district in a way that clearly favors a particular party or candidate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19716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4762500"/>
            <a:ext cx="1971675" cy="369332"/>
          </a:xfrm>
          <a:prstGeom prst="rect">
            <a:avLst/>
          </a:prstGeom>
          <a:noFill/>
        </p:spPr>
        <p:txBody>
          <a:bodyPr wrap="square" rtlCol="0">
            <a:spAutoFit/>
          </a:bodyPr>
          <a:lstStyle/>
          <a:p>
            <a:r>
              <a:rPr lang="en-US" dirty="0" smtClean="0"/>
              <a:t>Elbridge Gerry</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399"/>
            <a:ext cx="4267200" cy="38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83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Garamond"/>
        <a:ea typeface=""/>
        <a:cs typeface=""/>
      </a:majorFont>
      <a:minorFont>
        <a:latin typeface="Segoe Media Ce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tx2"/>
          </a:solidFill>
          <a:round/>
          <a:headEnd/>
          <a:tailEnd/>
        </a:ln>
        <a:effectLst>
          <a:outerShdw blurRad="107950" dist="12700" dir="5400000" algn="ctr">
            <a:srgbClr val="000000"/>
          </a:outerShdw>
        </a:effectLst>
      </a:spPr>
      <a:bodyPr rtlCol="0" anchor="ctr"/>
      <a:lstStyle>
        <a:defPPr algn="ctr">
          <a:lnSpc>
            <a:spcPct val="80000"/>
          </a:lnSpc>
          <a:spcBef>
            <a:spcPct val="20000"/>
          </a:spcBef>
          <a:buClr>
            <a:srgbClr val="F30C0C"/>
          </a:buCl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rgbClr val="F30C0C"/>
          </a:buClr>
          <a:buSzTx/>
          <a:buFontTx/>
          <a:buNone/>
          <a:tabLst/>
          <a:defRPr kumimoji="0" lang="en-US" sz="1700" b="0" i="0" u="none" strike="noStrike" cap="none" normalizeH="0" baseline="0" smtClean="0">
            <a:ln>
              <a:noFill/>
            </a:ln>
            <a:solidFill>
              <a:schemeClr val="tx1"/>
            </a:solidFill>
            <a:effectLst/>
            <a:latin typeface="Segoe Media Center"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528</TotalTime>
  <Words>802</Words>
  <Application>Microsoft Office PowerPoint</Application>
  <PresentationFormat>On-screen Show (4:3)</PresentationFormat>
  <Paragraphs>107</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Urban Pop</vt:lpstr>
      <vt:lpstr>Refined</vt:lpstr>
      <vt:lpstr>Electing Members of Congress “Apportionment &amp; incumbency</vt:lpstr>
      <vt:lpstr>House Apportionment</vt:lpstr>
      <vt:lpstr>House Apportionment</vt:lpstr>
      <vt:lpstr>Contiguity</vt:lpstr>
      <vt:lpstr>Size of the District</vt:lpstr>
      <vt:lpstr>Size of the District</vt:lpstr>
      <vt:lpstr>Racial Equality</vt:lpstr>
      <vt:lpstr>Minority representation</vt:lpstr>
      <vt:lpstr>Racial Equality</vt:lpstr>
      <vt:lpstr>PowerPoint Presentation</vt:lpstr>
      <vt:lpstr>Racial Equality</vt:lpstr>
      <vt:lpstr>Racial Equality</vt:lpstr>
      <vt:lpstr>Racial Equality</vt:lpstr>
      <vt:lpstr>Racial Equality</vt:lpstr>
      <vt:lpstr>Should States Do this?</vt:lpstr>
      <vt:lpstr>incumbents</vt:lpstr>
      <vt:lpstr>Incumbents</vt:lpstr>
      <vt:lpstr>Incumbents:  why?</vt:lpstr>
      <vt:lpstr>Incumbents</vt:lpstr>
      <vt:lpstr>PowerPoint Presentation</vt:lpstr>
      <vt:lpstr>Incumbents and Pacs</vt:lpstr>
      <vt:lpstr>Incumbents:  why?</vt:lpstr>
      <vt:lpstr>Safe    vs.    marginal </vt:lpstr>
      <vt:lpstr>Term limits?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Electing Members of Congress</dc:title>
  <dc:creator>FCBOE</dc:creator>
  <cp:lastModifiedBy>FCBOE</cp:lastModifiedBy>
  <cp:revision>24</cp:revision>
  <dcterms:created xsi:type="dcterms:W3CDTF">2011-10-17T17:22:31Z</dcterms:created>
  <dcterms:modified xsi:type="dcterms:W3CDTF">2011-10-31T17:21:02Z</dcterms:modified>
</cp:coreProperties>
</file>