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0" r:id="rId11"/>
    <p:sldId id="268" r:id="rId12"/>
    <p:sldId id="272" r:id="rId13"/>
    <p:sldId id="269" r:id="rId14"/>
    <p:sldId id="271" r:id="rId15"/>
    <p:sldId id="273" r:id="rId16"/>
    <p:sldId id="274" r:id="rId17"/>
    <p:sldId id="275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0BF98F-CFB6-4877-B371-5A436E14E7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2444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DD57DB8-A88A-468D-8593-3FD96CBE8B7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8AD3701-3BD1-4A9A-B075-C5630DFA3A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US-DeptOfEducation-Seal.svg" TargetMode="External"/><Relationship Id="rId13" Type="http://schemas.openxmlformats.org/officeDocument/2006/relationships/image" Target="../media/image9.png"/><Relationship Id="rId18" Type="http://schemas.openxmlformats.org/officeDocument/2006/relationships/hyperlink" Target="http://en.wikipedia.org/wiki/File:US-DeptOfTheInterior-Seal.svg" TargetMode="External"/><Relationship Id="rId26" Type="http://schemas.openxmlformats.org/officeDocument/2006/relationships/hyperlink" Target="http://en.wikipedia.org/wiki/File:US-DeptOfTransportation-Seal.svg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hyperlink" Target="http://en.wikipedia.org/wiki/File:US-DeptOfHHS-Seal.svg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hyperlink" Target="http://en.wikipedia.org/wiki/File:US-DeptOfAgriculture-Seal2.svg" TargetMode="External"/><Relationship Id="rId16" Type="http://schemas.openxmlformats.org/officeDocument/2006/relationships/hyperlink" Target="http://en.wikipedia.org/wiki/File:US-DeptOfHUD-Seal.svg" TargetMode="External"/><Relationship Id="rId20" Type="http://schemas.openxmlformats.org/officeDocument/2006/relationships/hyperlink" Target="http://en.wikipedia.org/wiki/File:US-DeptOfJustice-Seal.svg" TargetMode="Externa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United_States_Department_of_Defense_Seal.svg" TargetMode="External"/><Relationship Id="rId11" Type="http://schemas.openxmlformats.org/officeDocument/2006/relationships/image" Target="../media/image8.png"/><Relationship Id="rId24" Type="http://schemas.openxmlformats.org/officeDocument/2006/relationships/hyperlink" Target="http://en.wikipedia.org/wiki/File:US-DeptOfState-Seal.svg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hyperlink" Target="http://en.wikipedia.org/wiki/File:US-DeptOfTheTreasury-Seal.svg" TargetMode="External"/><Relationship Id="rId10" Type="http://schemas.openxmlformats.org/officeDocument/2006/relationships/hyperlink" Target="http://en.wikipedia.org/wiki/File:US-DeptOfEnergy-Seal.svg" TargetMode="Externa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hyperlink" Target="http://en.wikipedia.org/wiki/File:US-DeptOfCommerce-Seal.svg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en.wikipedia.org/wiki/File:US_Department_of_Homeland_Security_Seal.svg" TargetMode="External"/><Relationship Id="rId22" Type="http://schemas.openxmlformats.org/officeDocument/2006/relationships/hyperlink" Target="http://en.wikipedia.org/wiki/File:US-DeptOfLabor-Seal.svg" TargetMode="External"/><Relationship Id="rId27" Type="http://schemas.openxmlformats.org/officeDocument/2006/relationships/image" Target="../media/image16.png"/><Relationship Id="rId30" Type="http://schemas.openxmlformats.org/officeDocument/2006/relationships/hyperlink" Target="http://en.wikipedia.org/wiki/File:US-DeptOfVeteransAffairs-Seal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 Bureaucracy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Bureaucrats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Disburse Money/Services</a:t>
            </a:r>
          </a:p>
          <a:p>
            <a:pPr lvl="1"/>
            <a:r>
              <a:rPr lang="en-US" dirty="0" smtClean="0"/>
              <a:t>US DOE Student Loans</a:t>
            </a:r>
          </a:p>
          <a:p>
            <a:pPr lvl="1"/>
            <a:r>
              <a:rPr lang="en-US" dirty="0" smtClean="0"/>
              <a:t>USDA farm loans</a:t>
            </a:r>
          </a:p>
          <a:p>
            <a:pPr lvl="1"/>
            <a:r>
              <a:rPr lang="en-US" dirty="0" smtClean="0"/>
              <a:t>Section 8 housing (HUD)</a:t>
            </a:r>
          </a:p>
          <a:p>
            <a:pPr lvl="1"/>
            <a:r>
              <a:rPr lang="en-US" dirty="0" smtClean="0"/>
              <a:t>Veterans Affairs </a:t>
            </a:r>
            <a:r>
              <a:rPr lang="en-US" dirty="0" err="1" smtClean="0"/>
              <a:t>assisstance</a:t>
            </a:r>
            <a:endParaRPr lang="en-US" dirty="0" smtClean="0"/>
          </a:p>
          <a:p>
            <a:pPr lvl="1"/>
            <a:r>
              <a:rPr lang="en-US" dirty="0" smtClean="0"/>
              <a:t>Social Security</a:t>
            </a:r>
          </a:p>
          <a:p>
            <a:pPr lvl="1"/>
            <a:r>
              <a:rPr lang="en-US" dirty="0" smtClean="0"/>
              <a:t>IRS Refunds</a:t>
            </a:r>
          </a:p>
          <a:p>
            <a:pPr lvl="1"/>
            <a:r>
              <a:rPr lang="en-US" dirty="0" smtClean="0"/>
              <a:t>Small Business Administration Loans</a:t>
            </a:r>
          </a:p>
        </p:txBody>
      </p:sp>
    </p:spTree>
    <p:extLst>
      <p:ext uri="{BB962C8B-B14F-4D97-AF65-F5344CB8AC3E}">
        <p14:creationId xmlns:p14="http://schemas.microsoft.com/office/powerpoint/2010/main" val="2130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Bureaucrats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Clarify laws through Rulemaking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42871" b="35318"/>
          <a:stretch/>
        </p:blipFill>
        <p:spPr bwMode="auto">
          <a:xfrm>
            <a:off x="105228" y="1676401"/>
            <a:ext cx="432162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9" r="40179" b="33780"/>
          <a:stretch/>
        </p:blipFill>
        <p:spPr bwMode="auto">
          <a:xfrm>
            <a:off x="4807856" y="1676401"/>
            <a:ext cx="4336143" cy="515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5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Bureaucrats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Clarify Laws through Rulemaking</a:t>
            </a:r>
          </a:p>
          <a:p>
            <a:pPr lvl="1"/>
            <a:r>
              <a:rPr lang="en-US" dirty="0" smtClean="0"/>
              <a:t>Georgia General Assembly passed a law requiring specific graduation requirements</a:t>
            </a:r>
          </a:p>
          <a:p>
            <a:pPr lvl="1"/>
            <a:r>
              <a:rPr lang="en-US" dirty="0" smtClean="0"/>
              <a:t>Georgia Department of Education researches, writes, seeks public opinion for, and enacts the Georgia Graduation Rule (160-4-2)</a:t>
            </a:r>
          </a:p>
        </p:txBody>
      </p:sp>
    </p:spTree>
    <p:extLst>
      <p:ext uri="{BB962C8B-B14F-4D97-AF65-F5344CB8AC3E}">
        <p14:creationId xmlns:p14="http://schemas.microsoft.com/office/powerpoint/2010/main" val="987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Bureaucrats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Regulate Businesses</a:t>
            </a:r>
          </a:p>
          <a:p>
            <a:pPr lvl="1"/>
            <a:r>
              <a:rPr lang="en-US" dirty="0" smtClean="0"/>
              <a:t>Similar to rulemaking but regards rules made to protect public health, safety, economic stability,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FDA and rules concerning chemicals in food/make-up </a:t>
            </a:r>
            <a:r>
              <a:rPr lang="en-US" dirty="0" err="1" smtClean="0"/>
              <a:t>etc</a:t>
            </a:r>
            <a:endParaRPr lang="en-US" dirty="0"/>
          </a:p>
          <a:p>
            <a:pPr lvl="2"/>
            <a:r>
              <a:rPr lang="en-US" dirty="0" smtClean="0"/>
              <a:t>FDIC tells banks what kinds of activities they may engage in with customer’s money</a:t>
            </a:r>
          </a:p>
          <a:p>
            <a:pPr lvl="2"/>
            <a:r>
              <a:rPr lang="en-US" dirty="0" smtClean="0"/>
              <a:t>Equal Employment Opportunity Commission’s enforcement of fair hiring practices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5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533400"/>
            <a:ext cx="7380514" cy="554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2657" y="5943600"/>
            <a:ext cx="2209802" cy="762000"/>
          </a:xfrm>
          <a:prstGeom prst="wedgeRectCallout">
            <a:avLst>
              <a:gd name="adj1" fmla="val 30398"/>
              <a:gd name="adj2" fmla="val -8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NY Taxi &amp; Limo Commission sets license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-21771" y="0"/>
            <a:ext cx="2209802" cy="762000"/>
          </a:xfrm>
          <a:prstGeom prst="wedgeRectCallout">
            <a:avLst>
              <a:gd name="adj1" fmla="val 50759"/>
              <a:gd name="adj2" fmla="val 796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EPA sets pollution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4572000" y="304800"/>
            <a:ext cx="2209802" cy="762000"/>
          </a:xfrm>
          <a:prstGeom prst="wedgeRectCallout">
            <a:avLst>
              <a:gd name="adj1" fmla="val -62870"/>
              <a:gd name="adj2" fmla="val 586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FCC censors what can and can be shown on ads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-21771" y="1371600"/>
            <a:ext cx="2209802" cy="762000"/>
          </a:xfrm>
          <a:prstGeom prst="wedgeRectCallout">
            <a:avLst>
              <a:gd name="adj1" fmla="val 65209"/>
              <a:gd name="adj2" fmla="val -251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DOT Rule forces states to set 21 as drinking age to get $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286501" y="6069086"/>
            <a:ext cx="2209802" cy="762000"/>
          </a:xfrm>
          <a:prstGeom prst="wedgeRectCallout">
            <a:avLst>
              <a:gd name="adj1" fmla="val 6753"/>
              <a:gd name="adj2" fmla="val -160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Food vendors have to pass national and state health codes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004956" y="1752600"/>
            <a:ext cx="2209802" cy="1143000"/>
          </a:xfrm>
          <a:prstGeom prst="wedgeRectCallout">
            <a:avLst>
              <a:gd name="adj1" fmla="val -133805"/>
              <a:gd name="adj2" fmla="val -232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Department of HUD gives economic incentives for “green” buildings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1083130" y="2923343"/>
            <a:ext cx="2209802" cy="762000"/>
          </a:xfrm>
          <a:prstGeom prst="wedgeRectCallout">
            <a:avLst>
              <a:gd name="adj1" fmla="val 74405"/>
              <a:gd name="adj2" fmla="val -1013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FDA Requires Coca Cola to list ingredients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growth in scope and physical size since 1930’s </a:t>
            </a:r>
          </a:p>
          <a:p>
            <a:pPr lvl="1"/>
            <a:r>
              <a:rPr lang="en-US" dirty="0" smtClean="0"/>
              <a:t>New Deal programs</a:t>
            </a:r>
          </a:p>
          <a:p>
            <a:pPr lvl="1"/>
            <a:r>
              <a:rPr lang="en-US" dirty="0" smtClean="0"/>
              <a:t>Public support for increased government</a:t>
            </a:r>
          </a:p>
          <a:p>
            <a:r>
              <a:rPr lang="en-US" dirty="0" smtClean="0"/>
              <a:t>1970’s “Golden Age” of rulemaking</a:t>
            </a:r>
          </a:p>
          <a:p>
            <a:pPr lvl="1"/>
            <a:r>
              <a:rPr lang="en-US" dirty="0" smtClean="0"/>
              <a:t>Increased environmental concerns</a:t>
            </a:r>
          </a:p>
          <a:p>
            <a:pPr lvl="1"/>
            <a:r>
              <a:rPr lang="en-US" dirty="0" smtClean="0"/>
              <a:t>Nixon/Congress struggles</a:t>
            </a:r>
          </a:p>
          <a:p>
            <a:pPr lvl="1"/>
            <a:r>
              <a:rPr lang="en-US" dirty="0" smtClean="0"/>
              <a:t>Ford/Carter weak executives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controls Bureaucracy?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control</a:t>
            </a:r>
          </a:p>
          <a:p>
            <a:pPr lvl="1"/>
            <a:r>
              <a:rPr lang="en-US" dirty="0" smtClean="0"/>
              <a:t>Congress controls budget</a:t>
            </a:r>
          </a:p>
          <a:p>
            <a:pPr lvl="1"/>
            <a:r>
              <a:rPr lang="en-US" dirty="0" smtClean="0"/>
              <a:t>President controls appointments and agenda (to some degree)</a:t>
            </a:r>
          </a:p>
          <a:p>
            <a:r>
              <a:rPr lang="en-US" dirty="0" smtClean="0"/>
              <a:t>Interest Groups also use resources lobbying for favorable legislation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My Documents\Edwards PowerPoint\ch 15\fig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Figure 15.5</a:t>
            </a:r>
          </a:p>
        </p:txBody>
      </p:sp>
    </p:spTree>
    <p:extLst>
      <p:ext uri="{BB962C8B-B14F-4D97-AF65-F5344CB8AC3E}">
        <p14:creationId xmlns:p14="http://schemas.microsoft.com/office/powerpoint/2010/main" val="117704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Triangles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9" y="1295400"/>
            <a:ext cx="8686800" cy="506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iron triangle, but also includes think tanks, press, voters,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5791200" cy="383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Bureaucracy A large organization in which people with specialized knowledge are organized into a clearly defined hierarchy of bureaus and offices, each of which has a specified mission. </a:t>
            </a:r>
          </a:p>
          <a:p>
            <a:r>
              <a:rPr lang="en-US" dirty="0" smtClean="0"/>
              <a:t>Bureaucracy Public agencies that translate the intent of democratic institutions into action.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organize large tasks </a:t>
            </a:r>
          </a:p>
          <a:p>
            <a:r>
              <a:rPr lang="en-US" dirty="0" smtClean="0"/>
              <a:t>Concentration of specialized talent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 smtClean="0"/>
              <a:t>Most </a:t>
            </a:r>
            <a:r>
              <a:rPr lang="en-US" sz="2400" dirty="0"/>
              <a:t>demographically representative part of government.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Diversity of jobs mirrors the private sector.</a:t>
            </a:r>
          </a:p>
        </p:txBody>
      </p:sp>
      <p:pic>
        <p:nvPicPr>
          <p:cNvPr id="1030" name="Picture 6" descr="C:\My Documents\Edwards PowerPoint\ch 15\fig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200400"/>
            <a:ext cx="8229599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Figure 15.2</a:t>
            </a:r>
          </a:p>
        </p:txBody>
      </p:sp>
    </p:spTree>
    <p:extLst>
      <p:ext uri="{BB962C8B-B14F-4D97-AF65-F5344CB8AC3E}">
        <p14:creationId xmlns:p14="http://schemas.microsoft.com/office/powerpoint/2010/main" val="588029158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Spoils System (patronage) dominated the 19th and (most of the) 20th century bureaucracy.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Pendleton Act (1833)</a:t>
            </a:r>
          </a:p>
          <a:p>
            <a:pPr lvl="1"/>
            <a:r>
              <a:rPr lang="en-US" dirty="0" smtClean="0"/>
              <a:t>Established civil service commission</a:t>
            </a:r>
          </a:p>
          <a:p>
            <a:pPr lvl="1"/>
            <a:r>
              <a:rPr lang="en-US" dirty="0" smtClean="0"/>
              <a:t>This group writes tests/exams and creates requirements for promotion based on merit</a:t>
            </a:r>
          </a:p>
          <a:p>
            <a:r>
              <a:rPr lang="en-US" dirty="0" smtClean="0"/>
              <a:t>Merit System: people hired &amp; promoted on basis of qualifications &amp; job performance, not political connections.</a:t>
            </a:r>
          </a:p>
          <a:p>
            <a:pPr lvl="1"/>
            <a:r>
              <a:rPr lang="en-US" dirty="0" smtClean="0"/>
              <a:t>AKA Civil Service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Office of Personnel Management (OPM) conducts most bureaucratic hiring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14738" r="12889" b="2612"/>
          <a:stretch/>
        </p:blipFill>
        <p:spPr bwMode="auto">
          <a:xfrm>
            <a:off x="152400" y="1752600"/>
            <a:ext cx="8686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6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r>
              <a:rPr lang="en-US" dirty="0" smtClean="0"/>
              <a:t>Other bureaucratic jobs</a:t>
            </a:r>
          </a:p>
          <a:p>
            <a:pPr lvl="1"/>
            <a:r>
              <a:rPr lang="en-US" dirty="0" smtClean="0"/>
              <a:t>Schedule “C” jobs:  jobs just below cabinet</a:t>
            </a:r>
            <a:endParaRPr lang="en-US" dirty="0" smtClean="0"/>
          </a:p>
          <a:p>
            <a:pPr lvl="1"/>
            <a:r>
              <a:rPr lang="en-US" dirty="0" smtClean="0"/>
              <a:t>Name-Request Jobs: job created for someone in particular based on a particular skill or ability</a:t>
            </a:r>
          </a:p>
          <a:p>
            <a:pPr lvl="1"/>
            <a:r>
              <a:rPr lang="en-US" dirty="0" smtClean="0"/>
              <a:t>The Other Route to Federal Jobs: Recruiting from the Plum Book</a:t>
            </a:r>
          </a:p>
          <a:p>
            <a:pPr lvl="2"/>
            <a:r>
              <a:rPr lang="en-US" dirty="0" smtClean="0"/>
              <a:t>Lists the very top jobs available for Presidential appointment.</a:t>
            </a:r>
          </a:p>
          <a:p>
            <a:pPr lvl="2"/>
            <a:r>
              <a:rPr lang="en-US" dirty="0" smtClean="0"/>
              <a:t>Presidents work to find capable people to fill the positions.</a:t>
            </a:r>
          </a:p>
          <a:p>
            <a:pPr lvl="2"/>
            <a:r>
              <a:rPr lang="en-US" dirty="0" smtClean="0"/>
              <a:t>Some plum jobs (ambassadorships) are patronage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69251"/>
            <a:ext cx="344646" cy="13849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urier New" pitchFamily="49" charset="0"/>
                <a:cs typeface="Courier New" pitchFamily="49" charset="0"/>
              </a:rPr>
              <a:t>    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 descr="http://upload.wikimedia.org/wikipedia/commons/thumb/c/cc/US-DeptOfAgriculture-Seal2.svg/120px-US-DeptOfAgriculture-Seal2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759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upload.wikimedia.org/wikipedia/commons/thumb/f/f2/US-DeptOfCommerce-Seal.svg/120px-US-DeptOfCommerce-Seal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8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e/e0/United_States_Department_of_Defense_Seal.svg/120px-United_States_Department_of_Defense_Seal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29" y="30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upload.wikimedia.org/wikipedia/commons/thumb/0/0e/US-DeptOfEducation-Seal.svg/120px-US-DeptOfEducation-Seal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44228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b/bf/US-DeptOfEnergy-Seal.svg/120px-US-DeptOfEnergy-Seal.svg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" y="361827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upload.wikimedia.org/wikipedia/commons/thumb/e/e6/US-DeptOfHHS-Seal.svg/120px-US-DeptOfHHS-Seal.svg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3" y="129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pload.wikimedia.org/wikipedia/commons/thumb/4/4c/US_Department_of_Homeland_Security_Seal.svg/120px-US_Department_of_Homeland_Security_Seal.svg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14" y="472679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upload.wikimedia.org/wikipedia/commons/thumb/1/1c/US-DeptOfHUD-Seal.svg/120px-US-DeptOfHUD-Seal.svg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5148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upload.wikimedia.org/wikipedia/commons/thumb/e/e7/US-DeptOfTheInterior-Seal.svg/120px-US-DeptOfTheInterior-Seal.svg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58" y="526927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upload.wikimedia.org/wikipedia/commons/thumb/2/26/US-DeptOfJustice-Seal.svg/120px-US-DeptOfJustice-Seal.svg.pn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71" y="157661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thumb/a/a5/US-DeptOfLabor-Seal.svg/120px-US-DeptOfLabor-Seal.svg.pn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44429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upload.wikimedia.org/wikipedia/commons/thumb/e/ed/US-DeptOfState-Seal.svg/120px-US-DeptOfState-Seal.svg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4261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upload.wikimedia.org/wikipedia/commons/thumb/3/3c/US-DeptOfTransportation-Seal.svg/120px-US-DeptOfTransportation-Seal.svg.pn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55" y="34640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upload.wikimedia.org/wikipedia/commons/thumb/e/e8/US-DeptOfTheTreasury-Seal.svg/120px-US-DeptOfTheTreasury-Seal.svg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87" y="318044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pload.wikimedia.org/wikipedia/commons/thumb/1/1e/US-DeptOfVeteransAffairs-Seal.svg/120px-US-DeptOfVeteransAffairs-Seal.svg.pn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" y="555148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3715" y="2125365"/>
            <a:ext cx="491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 Cabinet Level Departments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78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includes:</a:t>
            </a:r>
          </a:p>
          <a:p>
            <a:pPr lvl="1"/>
            <a:r>
              <a:rPr lang="en-US" dirty="0" smtClean="0"/>
              <a:t>Independent Executive/Regulatory Agencies</a:t>
            </a:r>
          </a:p>
          <a:p>
            <a:pPr lvl="2"/>
            <a:r>
              <a:rPr lang="en-US" dirty="0" smtClean="0"/>
              <a:t>CIA, EPA, FCC, FTC, Federal Reserve Bank</a:t>
            </a:r>
          </a:p>
          <a:p>
            <a:pPr lvl="2"/>
            <a:r>
              <a:rPr lang="en-US" dirty="0" smtClean="0"/>
              <a:t>Heads of these are somewhat independent because they cannot be removed by the President </a:t>
            </a:r>
          </a:p>
          <a:p>
            <a:pPr lvl="1"/>
            <a:r>
              <a:rPr lang="en-US" dirty="0" smtClean="0"/>
              <a:t>Government Corporations</a:t>
            </a:r>
          </a:p>
          <a:p>
            <a:pPr lvl="2"/>
            <a:r>
              <a:rPr lang="en-US" dirty="0" smtClean="0"/>
              <a:t>Post Office, AMTRAK, NASA(?)</a:t>
            </a:r>
          </a:p>
          <a:p>
            <a:pPr lvl="1"/>
            <a:r>
              <a:rPr lang="en-US" dirty="0" smtClean="0"/>
              <a:t>Other Government Entities</a:t>
            </a:r>
          </a:p>
          <a:p>
            <a:pPr lvl="2"/>
            <a:r>
              <a:rPr lang="en-US" dirty="0" smtClean="0"/>
              <a:t>Library of Congress, Government Printing Office</a:t>
            </a:r>
          </a:p>
        </p:txBody>
      </p:sp>
    </p:spTree>
    <p:extLst>
      <p:ext uri="{BB962C8B-B14F-4D97-AF65-F5344CB8AC3E}">
        <p14:creationId xmlns:p14="http://schemas.microsoft.com/office/powerpoint/2010/main" val="20650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1525</TotalTime>
  <Words>586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Perspective</vt:lpstr>
      <vt:lpstr>Federal Bureaucracy</vt:lpstr>
      <vt:lpstr>What is it?</vt:lpstr>
      <vt:lpstr>Why is it needed?</vt:lpstr>
      <vt:lpstr>Who is it?</vt:lpstr>
      <vt:lpstr>Who is it?</vt:lpstr>
      <vt:lpstr>Who is it?</vt:lpstr>
      <vt:lpstr>Who is it?</vt:lpstr>
      <vt:lpstr>Who is it?</vt:lpstr>
      <vt:lpstr>Who is it?</vt:lpstr>
      <vt:lpstr>What do Bureaucrats do?</vt:lpstr>
      <vt:lpstr>What do Bureaucrats do?</vt:lpstr>
      <vt:lpstr>What do Bureaucrats do?</vt:lpstr>
      <vt:lpstr>What do Bureaucrats do?</vt:lpstr>
      <vt:lpstr>PowerPoint Presentation</vt:lpstr>
      <vt:lpstr>Trends in Bureaucracy</vt:lpstr>
      <vt:lpstr>Who controls Bureaucracy?</vt:lpstr>
      <vt:lpstr>PowerPoint Presentation</vt:lpstr>
      <vt:lpstr>Iron Triangles</vt:lpstr>
      <vt:lpstr>Issue Network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FCBOE</dc:creator>
  <cp:lastModifiedBy>FCBOE</cp:lastModifiedBy>
  <cp:revision>20</cp:revision>
  <dcterms:created xsi:type="dcterms:W3CDTF">2011-12-05T19:15:53Z</dcterms:created>
  <dcterms:modified xsi:type="dcterms:W3CDTF">2011-12-06T20:41:25Z</dcterms:modified>
</cp:coreProperties>
</file>