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32" r:id="rId2"/>
  </p:sldMasterIdLst>
  <p:sldIdLst>
    <p:sldId id="256" r:id="rId3"/>
    <p:sldId id="259" r:id="rId4"/>
    <p:sldId id="257" r:id="rId5"/>
    <p:sldId id="262" r:id="rId6"/>
    <p:sldId id="260" r:id="rId7"/>
    <p:sldId id="274" r:id="rId8"/>
    <p:sldId id="261" r:id="rId9"/>
    <p:sldId id="265" r:id="rId10"/>
    <p:sldId id="264" r:id="rId11"/>
    <p:sldId id="267" r:id="rId12"/>
    <p:sldId id="271" r:id="rId13"/>
    <p:sldId id="266" r:id="rId14"/>
    <p:sldId id="275" r:id="rId15"/>
    <p:sldId id="281" r:id="rId16"/>
    <p:sldId id="279" r:id="rId17"/>
    <p:sldId id="280" r:id="rId18"/>
    <p:sldId id="276" r:id="rId19"/>
    <p:sldId id="277" r:id="rId20"/>
    <p:sldId id="278" r:id="rId21"/>
    <p:sldId id="268" r:id="rId22"/>
    <p:sldId id="270" r:id="rId23"/>
    <p:sldId id="269" r:id="rId24"/>
    <p:sldId id="273" r:id="rId25"/>
    <p:sldId id="272" r:id="rId26"/>
    <p:sldId id="258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96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10CF068-0E9B-47AE-A167-1ECA0348EDC8}" type="datetimeFigureOut">
              <a:rPr lang="en-US" smtClean="0"/>
              <a:pPr/>
              <a:t>10/19/2011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263C81C-E2A6-47A9-8908-EC2152946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CF068-0E9B-47AE-A167-1ECA0348EDC8}" type="datetimeFigureOut">
              <a:rPr lang="en-US" smtClean="0"/>
              <a:pPr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63C81C-E2A6-47A9-8908-EC2152946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10CF068-0E9B-47AE-A167-1ECA0348EDC8}" type="datetimeFigureOut">
              <a:rPr lang="en-US" smtClean="0"/>
              <a:pPr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263C81C-E2A6-47A9-8908-EC2152946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8016821-5CB7-4D86-8425-907B912CBEAD}" type="datetimeFigureOut">
              <a:rPr lang="en-US" smtClean="0">
                <a:solidFill>
                  <a:srgbClr val="575F6D"/>
                </a:solidFill>
              </a:rPr>
              <a:pPr/>
              <a:t>10/19/2011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71AC39D-7D45-49B0-866F-3827172A95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8016821-5CB7-4D86-8425-907B912CBEAD}" type="datetimeFigureOut">
              <a:rPr lang="en-US" smtClean="0">
                <a:solidFill>
                  <a:srgbClr val="575F6D"/>
                </a:solidFill>
              </a:rPr>
              <a:pPr/>
              <a:t>10/19/2011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71AC39D-7D45-49B0-866F-3827172A95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>
              <a:solidFill>
                <a:srgbClr val="575F6D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8016821-5CB7-4D86-8425-907B912CBEAD}" type="datetimeFigureOut">
              <a:rPr lang="en-US" smtClean="0">
                <a:solidFill>
                  <a:srgbClr val="FFF39D"/>
                </a:solidFill>
              </a:rPr>
              <a:pPr/>
              <a:t>10/19/2011</a:t>
            </a:fld>
            <a:endParaRPr lang="en-US">
              <a:solidFill>
                <a:srgbClr val="FFF39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>
              <a:solidFill>
                <a:srgbClr val="FFF39D"/>
              </a:solidFill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71AC39D-7D45-49B0-866F-3827172A95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16821-5CB7-4D86-8425-907B912CBEAD}" type="datetimeFigureOut">
              <a:rPr lang="en-US" smtClean="0">
                <a:solidFill>
                  <a:srgbClr val="575F6D"/>
                </a:solidFill>
              </a:rPr>
              <a:pPr/>
              <a:t>10/19/2011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AC39D-7D45-49B0-866F-3827172A95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16821-5CB7-4D86-8425-907B912CBEAD}" type="datetimeFigureOut">
              <a:rPr lang="en-US" smtClean="0">
                <a:solidFill>
                  <a:srgbClr val="575F6D"/>
                </a:solidFill>
              </a:rPr>
              <a:pPr/>
              <a:t>10/19/2011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AC39D-7D45-49B0-866F-3827172A95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8016821-5CB7-4D86-8425-907B912CBEAD}" type="datetimeFigureOut">
              <a:rPr lang="en-US" smtClean="0">
                <a:solidFill>
                  <a:srgbClr val="575F6D"/>
                </a:solidFill>
              </a:rPr>
              <a:pPr/>
              <a:t>10/19/2011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71AC39D-7D45-49B0-866F-3827172A95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>
              <a:solidFill>
                <a:srgbClr val="575F6D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16821-5CB7-4D86-8425-907B912CBEAD}" type="datetimeFigureOut">
              <a:rPr lang="en-US" smtClean="0">
                <a:solidFill>
                  <a:srgbClr val="575F6D"/>
                </a:solidFill>
              </a:rPr>
              <a:pPr/>
              <a:t>10/19/2011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AC39D-7D45-49B0-866F-3827172A95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8016821-5CB7-4D86-8425-907B912CBEAD}" type="datetimeFigureOut">
              <a:rPr lang="en-US" smtClean="0">
                <a:solidFill>
                  <a:srgbClr val="575F6D"/>
                </a:solidFill>
              </a:rPr>
              <a:pPr/>
              <a:t>10/19/2011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71AC39D-7D45-49B0-866F-3827172A95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>
              <a:solidFill>
                <a:srgbClr val="575F6D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CF068-0E9B-47AE-A167-1ECA0348EDC8}" type="datetimeFigureOut">
              <a:rPr lang="en-US" smtClean="0"/>
              <a:pPr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63C81C-E2A6-47A9-8908-EC2152946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8016821-5CB7-4D86-8425-907B912CBEAD}" type="datetimeFigureOut">
              <a:rPr lang="en-US" smtClean="0">
                <a:solidFill>
                  <a:srgbClr val="575F6D"/>
                </a:solidFill>
              </a:rPr>
              <a:pPr/>
              <a:t>10/19/2011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71AC39D-7D45-49B0-866F-3827172A95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>
              <a:solidFill>
                <a:srgbClr val="575F6D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16821-5CB7-4D86-8425-907B912CBEAD}" type="datetimeFigureOut">
              <a:rPr lang="en-US" smtClean="0">
                <a:solidFill>
                  <a:srgbClr val="575F6D"/>
                </a:solidFill>
              </a:rPr>
              <a:pPr/>
              <a:t>10/19/2011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AC39D-7D45-49B0-866F-3827172A95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16821-5CB7-4D86-8425-907B912CBEAD}" type="datetimeFigureOut">
              <a:rPr lang="en-US" smtClean="0">
                <a:solidFill>
                  <a:srgbClr val="575F6D"/>
                </a:solidFill>
              </a:rPr>
              <a:pPr/>
              <a:t>10/19/2011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AC39D-7D45-49B0-866F-3827172A95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10CF068-0E9B-47AE-A167-1ECA0348EDC8}" type="datetimeFigureOut">
              <a:rPr lang="en-US" smtClean="0"/>
              <a:pPr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263C81C-E2A6-47A9-8908-EC2152946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CF068-0E9B-47AE-A167-1ECA0348EDC8}" type="datetimeFigureOut">
              <a:rPr lang="en-US" smtClean="0"/>
              <a:pPr/>
              <a:t>10/19/2011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63C81C-E2A6-47A9-8908-EC2152946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CF068-0E9B-47AE-A167-1ECA0348EDC8}" type="datetimeFigureOut">
              <a:rPr lang="en-US" smtClean="0"/>
              <a:pPr/>
              <a:t>10/19/2011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63C81C-E2A6-47A9-8908-EC2152946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CF068-0E9B-47AE-A167-1ECA0348EDC8}" type="datetimeFigureOut">
              <a:rPr lang="en-US" smtClean="0"/>
              <a:pPr/>
              <a:t>10/19/2011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63C81C-E2A6-47A9-8908-EC2152946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10CF068-0E9B-47AE-A167-1ECA0348EDC8}" type="datetimeFigureOut">
              <a:rPr lang="en-US" smtClean="0"/>
              <a:pPr/>
              <a:t>10/19/2011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63C81C-E2A6-47A9-8908-EC2152946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CF068-0E9B-47AE-A167-1ECA0348EDC8}" type="datetimeFigureOut">
              <a:rPr lang="en-US" smtClean="0"/>
              <a:pPr/>
              <a:t>10/19/2011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63C81C-E2A6-47A9-8908-EC2152946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CF068-0E9B-47AE-A167-1ECA0348EDC8}" type="datetimeFigureOut">
              <a:rPr lang="en-US" smtClean="0"/>
              <a:pPr/>
              <a:t>10/19/2011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63C81C-E2A6-47A9-8908-EC2152946F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10CF068-0E9B-47AE-A167-1ECA0348EDC8}" type="datetimeFigureOut">
              <a:rPr lang="en-US" smtClean="0"/>
              <a:pPr/>
              <a:t>10/19/2011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263C81C-E2A6-47A9-8908-EC2152946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8016821-5CB7-4D86-8425-907B912CBEAD}" type="datetimeFigureOut">
              <a:rPr lang="en-US" smtClean="0">
                <a:solidFill>
                  <a:srgbClr val="575F6D"/>
                </a:solidFill>
              </a:rPr>
              <a:pPr/>
              <a:t>10/19/2011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71AC39D-7D45-49B0-866F-3827172A95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hyperlink" Target="http://public.dhe.ibm.com/common/ssi/ecm/en/gbe03297usen/GBE03297USEN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wgxvzEc0rvs&amp;feature=BFa&amp;list=HL1319070306&amp;lf=mh_lolz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achercannon.com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gif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“How Re-Dos and Corrections Can Improve Your Teaching”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Chris Cannon</a:t>
            </a:r>
          </a:p>
          <a:p>
            <a:r>
              <a:rPr lang="en-US" dirty="0" smtClean="0"/>
              <a:t>Sandy Creek High School</a:t>
            </a:r>
          </a:p>
          <a:p>
            <a:r>
              <a:rPr lang="en-US" dirty="0" smtClean="0"/>
              <a:t>Fayette County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it at all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Real World?</a:t>
            </a:r>
          </a:p>
          <a:p>
            <a:pPr lvl="1"/>
            <a:r>
              <a:rPr lang="en-US" dirty="0" smtClean="0"/>
              <a:t>Pilot coming in for a wrong landing?  </a:t>
            </a:r>
          </a:p>
          <a:p>
            <a:pPr lvl="1"/>
            <a:r>
              <a:rPr lang="en-US" dirty="0" smtClean="0"/>
              <a:t>Ever </a:t>
            </a:r>
            <a:r>
              <a:rPr lang="en-US" dirty="0" err="1" smtClean="0"/>
              <a:t>mis</a:t>
            </a:r>
            <a:r>
              <a:rPr lang="en-US" dirty="0" smtClean="0"/>
              <a:t>-checked a box on a form or </a:t>
            </a:r>
            <a:r>
              <a:rPr lang="en-US" dirty="0" err="1" smtClean="0"/>
              <a:t>mis</a:t>
            </a:r>
            <a:r>
              <a:rPr lang="en-US" dirty="0" smtClean="0"/>
              <a:t>-calculated something on taxes?</a:t>
            </a:r>
          </a:p>
          <a:p>
            <a:pPr lvl="1"/>
            <a:r>
              <a:rPr lang="en-US" dirty="0" smtClean="0"/>
              <a:t>Do farmers grow everything correctly the first time?</a:t>
            </a:r>
          </a:p>
          <a:p>
            <a:pPr lvl="1"/>
            <a:r>
              <a:rPr lang="en-US" dirty="0" smtClean="0"/>
              <a:t>Ever changed a lesson or activity based on experience?</a:t>
            </a:r>
          </a:p>
          <a:p>
            <a:pPr lvl="1"/>
            <a:r>
              <a:rPr lang="en-US" dirty="0" smtClean="0"/>
              <a:t>New Coke anyone?</a:t>
            </a:r>
          </a:p>
          <a:p>
            <a:pPr lvl="1"/>
            <a:r>
              <a:rPr lang="en-US" dirty="0" smtClean="0"/>
              <a:t>Traveler’s insurance claim reviews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it at all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Real World?</a:t>
            </a:r>
          </a:p>
          <a:p>
            <a:pPr lvl="1"/>
            <a:r>
              <a:rPr lang="en-US" dirty="0" smtClean="0"/>
              <a:t>IBM study of 1,500 CEOs listed “creativity” as the asset they value most in an employee</a:t>
            </a:r>
          </a:p>
          <a:p>
            <a:pPr lvl="2"/>
            <a:r>
              <a:rPr lang="en-US" dirty="0" smtClean="0"/>
              <a:t>People who take balanced risks and learn from mistakes were most valued in 2009 (</a:t>
            </a:r>
            <a:r>
              <a:rPr lang="en-US" dirty="0" smtClean="0">
                <a:hlinkClick r:id="rId2"/>
              </a:rPr>
              <a:t>IBM study here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</p:txBody>
      </p:sp>
      <p:pic>
        <p:nvPicPr>
          <p:cNvPr id="7170" name="Picture 2" descr="http://www.desai.com/Portals/1158/images/IBM-2010-CEO-study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3733800"/>
            <a:ext cx="2837232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it at all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personal observations:</a:t>
            </a:r>
          </a:p>
          <a:p>
            <a:pPr lvl="1"/>
            <a:r>
              <a:rPr lang="en-US" dirty="0" smtClean="0"/>
              <a:t>Fewer incidences of cheating</a:t>
            </a:r>
          </a:p>
          <a:p>
            <a:pPr lvl="1"/>
            <a:r>
              <a:rPr lang="en-US" dirty="0" smtClean="0"/>
              <a:t>Improved test scores (studying now)</a:t>
            </a:r>
          </a:p>
          <a:p>
            <a:pPr lvl="1"/>
            <a:r>
              <a:rPr lang="en-US" dirty="0" smtClean="0"/>
              <a:t>Students are more interested in understanding WHY they are making the mistakes they are </a:t>
            </a:r>
            <a:r>
              <a:rPr lang="en-US" dirty="0" smtClean="0"/>
              <a:t>making</a:t>
            </a:r>
          </a:p>
          <a:p>
            <a:pPr lvl="1"/>
            <a:r>
              <a:rPr lang="en-US" dirty="0" smtClean="0"/>
              <a:t>Most commonly referenced thing on my end of year surveys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8333" t="24151" r="10000" b="32075"/>
          <a:stretch>
            <a:fillRect/>
          </a:stretch>
        </p:blipFill>
        <p:spPr bwMode="auto">
          <a:xfrm>
            <a:off x="152400" y="457200"/>
            <a:ext cx="8818984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it Look like?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Performance Task examples…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Interdependence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638800" cy="487375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If the government forces Barnes &amp; Noble to set a price ceiling, the government is telling them to sell below the equilibrium price. Because of the low prices on books, the demand for books increases.  The price ceiling would cause a shortage since the store is not able to supply the books as quickly with such great demand.</a:t>
            </a:r>
          </a:p>
          <a:p>
            <a:r>
              <a:rPr lang="en-US" dirty="0" smtClean="0"/>
              <a:t>If the government forces Barnes &amp; Noble to set a price floor, the government is assigning them to sell above the equilibrium price. When consumers see the high prices , demand decreases for books. The price floor causes a surplus since consumers aren’t buying the books because of the high prices.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22860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Student Example – Original Answer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553200" y="1524000"/>
            <a:ext cx="2286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My feedback: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dirty="0" err="1" smtClean="0">
                <a:solidFill>
                  <a:srgbClr val="FF0000"/>
                </a:solidFill>
              </a:rPr>
              <a:t>Keiria</a:t>
            </a:r>
            <a:r>
              <a:rPr lang="en-US" dirty="0" smtClean="0">
                <a:solidFill>
                  <a:srgbClr val="FF0000"/>
                </a:solidFill>
              </a:rPr>
              <a:t>, this is a great start, but you are missing the actual language associated with interdependence.  How do these actions relate to consequences, both intended and unintended?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Corrections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Graphs corrected on paper</a:t>
            </a:r>
          </a:p>
          <a:p>
            <a:r>
              <a:rPr lang="en-US" dirty="0" smtClean="0"/>
              <a:t>Slide 9&amp;10- If the government forces Barnes &amp; Noble to set a price ceiling, </a:t>
            </a:r>
            <a:r>
              <a:rPr lang="en-US" dirty="0" smtClean="0">
                <a:solidFill>
                  <a:srgbClr val="FF0000"/>
                </a:solidFill>
              </a:rPr>
              <a:t>the intended consequence is to lower prices for the buyers. The unintended consequence</a:t>
            </a:r>
            <a:r>
              <a:rPr lang="en-US" dirty="0" smtClean="0"/>
              <a:t> is the price ceiling would cause a shortage since the store is not able to supply the books as quickly with such great demand.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 smtClean="0"/>
              <a:t>the government forces Barnes &amp; Noble to set a price floor, </a:t>
            </a:r>
            <a:r>
              <a:rPr lang="en-US" dirty="0" smtClean="0">
                <a:solidFill>
                  <a:srgbClr val="FF0000"/>
                </a:solidFill>
              </a:rPr>
              <a:t>the intended consequence is increased profits for the sellers</a:t>
            </a:r>
            <a:r>
              <a:rPr lang="en-US" dirty="0" smtClean="0"/>
              <a:t> . </a:t>
            </a:r>
            <a:r>
              <a:rPr lang="en-US" dirty="0" smtClean="0">
                <a:solidFill>
                  <a:srgbClr val="FF0000"/>
                </a:solidFill>
              </a:rPr>
              <a:t>The unintended consequence</a:t>
            </a:r>
            <a:r>
              <a:rPr lang="en-US" dirty="0" smtClean="0"/>
              <a:t> is the price floor causes a surplus since consumers aren’t buying the books because of the high prices.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228600"/>
            <a:ext cx="708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Student Example – Corrected answer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My Experience:  Tests and Quizzes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Day after tests, students can correct multiple choice questions pursuant to a couple of rules</a:t>
            </a:r>
          </a:p>
          <a:p>
            <a:pPr lvl="1"/>
            <a:r>
              <a:rPr lang="en-US" dirty="0" smtClean="0"/>
              <a:t>They must finish these sentences:  My answer is wrong because…    &amp; The correct answer is ___ because…</a:t>
            </a:r>
          </a:p>
          <a:p>
            <a:pPr lvl="1"/>
            <a:r>
              <a:rPr lang="en-US" dirty="0" smtClean="0"/>
              <a:t>Usually allow for open note, but NO partners and no book.  They can only correct using material THEY created</a:t>
            </a:r>
          </a:p>
          <a:p>
            <a:r>
              <a:rPr lang="en-US" dirty="0" smtClean="0"/>
              <a:t>At any point, students can take an alternate version of any test or quiz</a:t>
            </a:r>
          </a:p>
          <a:p>
            <a:pPr lvl="1"/>
            <a:r>
              <a:rPr lang="en-US" dirty="0" smtClean="0"/>
              <a:t>May be a different version or oral or essay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Experience:  Projects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Anything with a rubric may be re-submitted up to 2 times</a:t>
            </a:r>
          </a:p>
          <a:p>
            <a:pPr lvl="1"/>
            <a:r>
              <a:rPr lang="en-US" dirty="0" smtClean="0"/>
              <a:t>Students must either submit a “correction letter” or contact me via e-mail or personal contact to explain what they did differently and why</a:t>
            </a:r>
          </a:p>
          <a:p>
            <a:r>
              <a:rPr lang="en-US" dirty="0" smtClean="0"/>
              <a:t>In AP classes, I assign deadlines, in regular classes I am more flexible, but usually require corrections to be made before the EOCT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My Experience:  Other 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corrections on any book assignments or </a:t>
            </a:r>
            <a:r>
              <a:rPr lang="en-US" dirty="0" err="1" smtClean="0"/>
              <a:t>vocab</a:t>
            </a:r>
            <a:r>
              <a:rPr lang="en-US" dirty="0" smtClean="0"/>
              <a:t> quizzes</a:t>
            </a:r>
          </a:p>
          <a:p>
            <a:r>
              <a:rPr lang="en-US" dirty="0" smtClean="0"/>
              <a:t>Any corrections on group assignments have to be made individually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Initial impressions</a:t>
            </a:r>
          </a:p>
          <a:p>
            <a:r>
              <a:rPr lang="en-US" dirty="0" smtClean="0"/>
              <a:t>Semantics?</a:t>
            </a:r>
          </a:p>
          <a:p>
            <a:pPr lvl="1"/>
            <a:r>
              <a:rPr lang="en-US" dirty="0" smtClean="0"/>
              <a:t>Definitions</a:t>
            </a:r>
          </a:p>
          <a:p>
            <a:r>
              <a:rPr lang="en-US" dirty="0" smtClean="0"/>
              <a:t>Why do it at all?</a:t>
            </a:r>
          </a:p>
          <a:p>
            <a:pPr lvl="1"/>
            <a:r>
              <a:rPr lang="en-US" dirty="0" smtClean="0"/>
              <a:t>Research</a:t>
            </a:r>
          </a:p>
          <a:p>
            <a:pPr lvl="1"/>
            <a:r>
              <a:rPr lang="en-US" dirty="0" smtClean="0"/>
              <a:t>Personal experience</a:t>
            </a:r>
          </a:p>
          <a:p>
            <a:pPr lvl="1"/>
            <a:r>
              <a:rPr lang="en-US" dirty="0" err="1" smtClean="0"/>
              <a:t>College?Real</a:t>
            </a:r>
            <a:r>
              <a:rPr lang="en-US" dirty="0" smtClean="0"/>
              <a:t> life?</a:t>
            </a:r>
          </a:p>
          <a:p>
            <a:r>
              <a:rPr lang="en-US" dirty="0" smtClean="0"/>
              <a:t>I’m interested, how do I do it?</a:t>
            </a:r>
          </a:p>
          <a:p>
            <a:pPr lvl="1"/>
            <a:r>
              <a:rPr lang="en-US" dirty="0" smtClean="0"/>
              <a:t>Personal examples</a:t>
            </a:r>
          </a:p>
          <a:p>
            <a:pPr lvl="1"/>
            <a:r>
              <a:rPr lang="en-US" dirty="0" smtClean="0"/>
              <a:t>Examples from the field</a:t>
            </a:r>
          </a:p>
          <a:p>
            <a:pPr lvl="1"/>
            <a:r>
              <a:rPr lang="en-US" dirty="0" smtClean="0"/>
              <a:t>Examples from the room?</a:t>
            </a:r>
          </a:p>
          <a:p>
            <a:r>
              <a:rPr lang="en-US" dirty="0" smtClean="0"/>
              <a:t>Questions/Concerns</a:t>
            </a:r>
          </a:p>
          <a:p>
            <a:endParaRPr lang="en-US" dirty="0"/>
          </a:p>
        </p:txBody>
      </p:sp>
      <p:pic>
        <p:nvPicPr>
          <p:cNvPr id="1026" name="Picture 2" descr="C:\Users\Chris and Grace\AppData\Local\Microsoft\Windows\Temporary Internet Files\Content.IE5\L4E7DFWA\MC90029016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457200"/>
            <a:ext cx="2667000" cy="2577529"/>
          </a:xfrm>
          <a:prstGeom prst="rect">
            <a:avLst/>
          </a:prstGeom>
          <a:noFill/>
        </p:spPr>
      </p:pic>
      <p:pic>
        <p:nvPicPr>
          <p:cNvPr id="1027" name="Picture 3" descr="C:\Users\Chris and Grace\AppData\Local\Microsoft\Windows\Temporary Internet Files\Content.IE5\J5LEAF0J\MC90019934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3657600"/>
            <a:ext cx="814812" cy="24338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Ok, I’m interested, now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Clarify your policy</a:t>
            </a:r>
          </a:p>
          <a:p>
            <a:pPr lvl="1"/>
            <a:r>
              <a:rPr lang="en-US" dirty="0" smtClean="0"/>
              <a:t>What can be corrected?</a:t>
            </a:r>
          </a:p>
          <a:p>
            <a:pPr lvl="2"/>
            <a:r>
              <a:rPr lang="en-US" dirty="0" smtClean="0"/>
              <a:t>Tests only?  Projects only?  Writing assignments?  All assignments? </a:t>
            </a:r>
          </a:p>
          <a:p>
            <a:pPr lvl="2"/>
            <a:r>
              <a:rPr lang="en-US" dirty="0" smtClean="0"/>
              <a:t>Are corrections “allowed” or “required?”</a:t>
            </a:r>
          </a:p>
          <a:p>
            <a:pPr lvl="1"/>
            <a:r>
              <a:rPr lang="en-US" dirty="0" smtClean="0"/>
              <a:t>Grade improvement</a:t>
            </a:r>
          </a:p>
          <a:p>
            <a:pPr lvl="2"/>
            <a:r>
              <a:rPr lang="en-US" dirty="0" smtClean="0"/>
              <a:t>Full credit?  Half credit?</a:t>
            </a:r>
          </a:p>
          <a:p>
            <a:pPr lvl="1"/>
            <a:r>
              <a:rPr lang="en-US" dirty="0" smtClean="0"/>
              <a:t>Steps to correct</a:t>
            </a:r>
          </a:p>
          <a:p>
            <a:pPr lvl="2"/>
            <a:r>
              <a:rPr lang="en-US" dirty="0" smtClean="0"/>
              <a:t>Random submission?  Parent signature on original?  Meeting with you?  Pre-written correction sheet?  Steps same for all assignments?  How long do students have?</a:t>
            </a:r>
          </a:p>
          <a:p>
            <a:pPr lvl="1"/>
            <a:r>
              <a:rPr lang="en-US" b="1" dirty="0" smtClean="0"/>
              <a:t>AT TEACHER’S DISCRETION!!!!!</a:t>
            </a:r>
            <a:r>
              <a:rPr lang="en-US" dirty="0" smtClean="0"/>
              <a:t> (</a:t>
            </a:r>
            <a:r>
              <a:rPr lang="en-US" dirty="0" err="1" smtClean="0"/>
              <a:t>Wormeli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Ok, I’m interested, now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 from peers</a:t>
            </a:r>
          </a:p>
          <a:p>
            <a:r>
              <a:rPr lang="en-US" dirty="0" smtClean="0"/>
              <a:t>Let </a:t>
            </a:r>
            <a:r>
              <a:rPr lang="en-US" dirty="0" smtClean="0"/>
              <a:t>your students in on the process</a:t>
            </a:r>
          </a:p>
          <a:p>
            <a:r>
              <a:rPr lang="en-US" dirty="0" smtClean="0"/>
              <a:t>Don’t try it all at once!</a:t>
            </a:r>
          </a:p>
          <a:p>
            <a:pPr lvl="1"/>
            <a:r>
              <a:rPr lang="en-US" dirty="0" smtClean="0"/>
              <a:t>Try it with one </a:t>
            </a:r>
            <a:r>
              <a:rPr lang="en-US" dirty="0" smtClean="0"/>
              <a:t>assignment and above all, GIVE IT A CHANCE TO WORK!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house examples?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Experiences with redos?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>
                <a:hlinkClick r:id="rId2"/>
              </a:rPr>
              <a:t>Wormeli</a:t>
            </a:r>
            <a:r>
              <a:rPr lang="en-US" dirty="0" smtClean="0">
                <a:hlinkClick r:id="rId2"/>
              </a:rPr>
              <a:t> video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500" dirty="0" smtClean="0"/>
              <a:t>How will allowing students to correct their work make me a better teacher?</a:t>
            </a:r>
            <a:endParaRPr lang="en-US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Ideally, you will focus on “learning” more than “grading”</a:t>
            </a:r>
          </a:p>
          <a:p>
            <a:r>
              <a:rPr lang="en-US" dirty="0" smtClean="0"/>
              <a:t>You will give your students an opportunity to improve, something they DO get in the real world</a:t>
            </a:r>
          </a:p>
          <a:p>
            <a:r>
              <a:rPr lang="en-US" dirty="0" smtClean="0"/>
              <a:t>Your will motivate your students to do improve themselves</a:t>
            </a:r>
          </a:p>
          <a:p>
            <a:r>
              <a:rPr lang="en-US" dirty="0" smtClean="0"/>
              <a:t>You will build a class culture where students will want to know WHY things are wrong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Powerpoint</a:t>
            </a:r>
            <a:r>
              <a:rPr lang="en-US" dirty="0" smtClean="0"/>
              <a:t> </a:t>
            </a:r>
            <a:r>
              <a:rPr lang="en-US" dirty="0" smtClean="0"/>
              <a:t>posted </a:t>
            </a:r>
            <a:r>
              <a:rPr lang="en-US" dirty="0" smtClean="0"/>
              <a:t>to </a:t>
            </a:r>
            <a:r>
              <a:rPr lang="en-US" dirty="0" smtClean="0">
                <a:hlinkClick r:id="rId2"/>
              </a:rPr>
              <a:t>www.teachercannon.com</a:t>
            </a:r>
            <a:r>
              <a:rPr lang="en-US" dirty="0" smtClean="0"/>
              <a:t> under “Teacher Resources”</a:t>
            </a:r>
          </a:p>
          <a:p>
            <a:endParaRPr lang="en-US" dirty="0" smtClean="0"/>
          </a:p>
          <a:p>
            <a:r>
              <a:rPr lang="en-US" dirty="0" smtClean="0"/>
              <a:t>cannon.chris@mail.fcboe.org</a:t>
            </a:r>
          </a:p>
          <a:p>
            <a:pPr>
              <a:buNone/>
            </a:pPr>
            <a:r>
              <a:rPr lang="en-US" dirty="0" smtClean="0"/>
              <a:t>or</a:t>
            </a:r>
          </a:p>
          <a:p>
            <a:r>
              <a:rPr lang="en-US" dirty="0" smtClean="0"/>
              <a:t>chris@georgiatestpractice.com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Black, P., &amp; William, D. (2009). Developing the theory of formative assessment. </a:t>
            </a:r>
            <a:r>
              <a:rPr lang="en-US" i="1" dirty="0" smtClean="0"/>
              <a:t>Educational Assessment, Evaluation and Accountability</a:t>
            </a:r>
            <a:r>
              <a:rPr lang="en-US" dirty="0" smtClean="0"/>
              <a:t> </a:t>
            </a:r>
            <a:r>
              <a:rPr lang="en-US" i="1" dirty="0" smtClean="0"/>
              <a:t>, 21</a:t>
            </a:r>
            <a:r>
              <a:rPr lang="en-US" dirty="0" smtClean="0"/>
              <a:t> (1), 5-33.</a:t>
            </a:r>
          </a:p>
          <a:p>
            <a:r>
              <a:rPr lang="en-US" dirty="0" smtClean="0"/>
              <a:t>Coyne, M. D., </a:t>
            </a:r>
            <a:r>
              <a:rPr lang="en-US" dirty="0" err="1" smtClean="0"/>
              <a:t>Kame'enui</a:t>
            </a:r>
            <a:r>
              <a:rPr lang="en-US" dirty="0" smtClean="0"/>
              <a:t>, E. J., &amp; </a:t>
            </a:r>
            <a:r>
              <a:rPr lang="en-US" dirty="0" err="1" smtClean="0"/>
              <a:t>Carnine</a:t>
            </a:r>
            <a:r>
              <a:rPr lang="en-US" dirty="0" smtClean="0"/>
              <a:t>, D. W. (2007). </a:t>
            </a:r>
            <a:r>
              <a:rPr lang="en-US" i="1" dirty="0" smtClean="0"/>
              <a:t>Effective Teaching Strategies That </a:t>
            </a:r>
            <a:r>
              <a:rPr lang="en-US" i="1" dirty="0" err="1" smtClean="0"/>
              <a:t>Accomodate</a:t>
            </a:r>
            <a:r>
              <a:rPr lang="en-US" i="1" dirty="0" smtClean="0"/>
              <a:t> Diverse Learners</a:t>
            </a:r>
            <a:r>
              <a:rPr lang="en-US" dirty="0" smtClean="0"/>
              <a:t> (3rd Edition ed.). Upper Saddle River, NJ: Pearson.</a:t>
            </a:r>
          </a:p>
          <a:p>
            <a:r>
              <a:rPr lang="en-US" dirty="0" smtClean="0"/>
              <a:t>Judson, E. (2007). Retaking a High Stakes Mathematics Test: Examination of School </a:t>
            </a:r>
            <a:r>
              <a:rPr lang="en-US" dirty="0" err="1" smtClean="0"/>
              <a:t>Inverventions</a:t>
            </a:r>
            <a:r>
              <a:rPr lang="en-US" dirty="0" smtClean="0"/>
              <a:t> and Environments. </a:t>
            </a:r>
            <a:r>
              <a:rPr lang="en-US" i="1" dirty="0" smtClean="0"/>
              <a:t>American Secondary Education</a:t>
            </a:r>
            <a:r>
              <a:rPr lang="en-US" dirty="0" smtClean="0"/>
              <a:t> </a:t>
            </a:r>
            <a:r>
              <a:rPr lang="en-US" i="1" dirty="0" smtClean="0"/>
              <a:t>, 36</a:t>
            </a:r>
            <a:r>
              <a:rPr lang="en-US" dirty="0" smtClean="0"/>
              <a:t> (1), 15-30.</a:t>
            </a:r>
          </a:p>
          <a:p>
            <a:r>
              <a:rPr lang="en-US" dirty="0" smtClean="0"/>
              <a:t>McManus, J. (2011). "Retests": A better method of test corrections. </a:t>
            </a:r>
            <a:r>
              <a:rPr lang="en-US" i="1" dirty="0" smtClean="0"/>
              <a:t>Physics Teacher</a:t>
            </a:r>
            <a:r>
              <a:rPr lang="en-US" dirty="0" smtClean="0"/>
              <a:t> </a:t>
            </a:r>
            <a:r>
              <a:rPr lang="en-US" i="1" dirty="0" smtClean="0"/>
              <a:t>, 49</a:t>
            </a:r>
            <a:r>
              <a:rPr lang="en-US" dirty="0" smtClean="0"/>
              <a:t> (2), 121-122.</a:t>
            </a:r>
          </a:p>
          <a:p>
            <a:r>
              <a:rPr lang="en-US" dirty="0" err="1" smtClean="0"/>
              <a:t>Stiggins</a:t>
            </a:r>
            <a:r>
              <a:rPr lang="en-US" dirty="0" smtClean="0"/>
              <a:t>, R. (2007). Assessment Through The Student's Eyes. </a:t>
            </a:r>
            <a:r>
              <a:rPr lang="en-US" i="1" dirty="0" smtClean="0"/>
              <a:t>Educational Leadership</a:t>
            </a:r>
            <a:r>
              <a:rPr lang="en-US" dirty="0" smtClean="0"/>
              <a:t> </a:t>
            </a:r>
            <a:r>
              <a:rPr lang="en-US" i="1" dirty="0" smtClean="0"/>
              <a:t>, 64</a:t>
            </a:r>
            <a:r>
              <a:rPr lang="en-US" dirty="0" smtClean="0"/>
              <a:t> (8), 22-26.</a:t>
            </a:r>
          </a:p>
          <a:p>
            <a:r>
              <a:rPr lang="en-US" dirty="0" err="1" smtClean="0"/>
              <a:t>Stiggins</a:t>
            </a:r>
            <a:r>
              <a:rPr lang="en-US" dirty="0" smtClean="0"/>
              <a:t>, R., &amp; </a:t>
            </a:r>
            <a:r>
              <a:rPr lang="en-US" dirty="0" err="1" smtClean="0"/>
              <a:t>DuFour</a:t>
            </a:r>
            <a:r>
              <a:rPr lang="en-US" dirty="0" smtClean="0"/>
              <a:t>, R. (2009). Maximizing the Power of Formative Assessments. </a:t>
            </a:r>
            <a:r>
              <a:rPr lang="en-US" i="1" dirty="0" smtClean="0"/>
              <a:t>Phi Delta </a:t>
            </a:r>
            <a:r>
              <a:rPr lang="en-US" i="1" dirty="0" err="1" smtClean="0"/>
              <a:t>Kappan</a:t>
            </a:r>
            <a:r>
              <a:rPr lang="en-US" dirty="0" smtClean="0"/>
              <a:t> </a:t>
            </a:r>
            <a:r>
              <a:rPr lang="en-US" i="1" dirty="0" smtClean="0"/>
              <a:t>, 90</a:t>
            </a:r>
            <a:r>
              <a:rPr lang="en-US" dirty="0" smtClean="0"/>
              <a:t> (9), 640-644.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Impressions	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Word association:</a:t>
            </a:r>
          </a:p>
          <a:p>
            <a:pPr lvl="1"/>
            <a:r>
              <a:rPr lang="en-US" dirty="0" smtClean="0"/>
              <a:t>Mistake</a:t>
            </a:r>
          </a:p>
          <a:p>
            <a:pPr lvl="1"/>
            <a:r>
              <a:rPr lang="en-US" dirty="0" smtClean="0"/>
              <a:t>Formative</a:t>
            </a:r>
            <a:endParaRPr lang="en-US" dirty="0" smtClean="0"/>
          </a:p>
          <a:p>
            <a:pPr lvl="1"/>
            <a:r>
              <a:rPr lang="en-US" dirty="0" smtClean="0"/>
              <a:t>Re-do</a:t>
            </a:r>
            <a:endParaRPr lang="en-US" dirty="0" smtClean="0"/>
          </a:p>
          <a:p>
            <a:pPr lvl="1"/>
            <a:r>
              <a:rPr lang="en-US" dirty="0" smtClean="0"/>
              <a:t>Correction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will allowing students to correct their work make me a better teacher?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Semantics?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Redos, retakes, retests, and corrections have slightly different meanings in some situations</a:t>
            </a:r>
          </a:p>
          <a:p>
            <a:r>
              <a:rPr lang="en-US" dirty="0" smtClean="0"/>
              <a:t>Cannon’s distinction:</a:t>
            </a:r>
          </a:p>
          <a:p>
            <a:pPr lvl="1"/>
            <a:r>
              <a:rPr lang="en-US" dirty="0" smtClean="0"/>
              <a:t>Redo:  a complete revision of an assignment/section, usually starting from the beginning of the </a:t>
            </a:r>
            <a:r>
              <a:rPr lang="en-US" dirty="0" smtClean="0"/>
              <a:t>assignment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Corrections:  making changes to specific components of an assignment</a:t>
            </a:r>
          </a:p>
          <a:p>
            <a:endParaRPr lang="en-US" dirty="0" smtClean="0"/>
          </a:p>
          <a:p>
            <a:r>
              <a:rPr lang="en-US" dirty="0" smtClean="0"/>
              <a:t>BOTH </a:t>
            </a:r>
            <a:r>
              <a:rPr lang="en-US" dirty="0" smtClean="0"/>
              <a:t>REQUIRE EFFECTIVE FEEDBACK!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What, Exactly AM I Talking About?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Making corrections to assignments</a:t>
            </a:r>
          </a:p>
          <a:p>
            <a:r>
              <a:rPr lang="en-US" dirty="0" smtClean="0"/>
              <a:t>Re-Doing assignments</a:t>
            </a:r>
          </a:p>
          <a:p>
            <a:r>
              <a:rPr lang="en-US" dirty="0" smtClean="0"/>
              <a:t>Re-Taking tests in some cases</a:t>
            </a:r>
          </a:p>
          <a:p>
            <a:r>
              <a:rPr lang="en-US" dirty="0" smtClean="0"/>
              <a:t>Re-Writing papers OR doing multiple drafts</a:t>
            </a:r>
          </a:p>
          <a:p>
            <a:r>
              <a:rPr lang="en-US" dirty="0" smtClean="0"/>
              <a:t>Re-Explaining Content in a new/different way</a:t>
            </a:r>
          </a:p>
        </p:txBody>
      </p:sp>
      <p:pic>
        <p:nvPicPr>
          <p:cNvPr id="2050" name="Picture 2" descr="C:\Users\Chris and Grace\AppData\Local\Microsoft\Windows\Temporary Internet Files\Content.IE5\BMK6HA3J\MC90036434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9375" y="228600"/>
            <a:ext cx="1444625" cy="1833563"/>
          </a:xfrm>
          <a:prstGeom prst="rect">
            <a:avLst/>
          </a:prstGeom>
          <a:noFill/>
        </p:spPr>
      </p:pic>
      <p:pic>
        <p:nvPicPr>
          <p:cNvPr id="2051" name="Picture 3" descr="C:\Users\Chris and Grace\AppData\Local\Microsoft\Windows\Temporary Internet Files\Content.IE5\XSWAHW7H\MP90044243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800600"/>
            <a:ext cx="2590800" cy="1722120"/>
          </a:xfrm>
          <a:prstGeom prst="rect">
            <a:avLst/>
          </a:prstGeom>
          <a:noFill/>
        </p:spPr>
      </p:pic>
      <p:pic>
        <p:nvPicPr>
          <p:cNvPr id="2052" name="Picture 4" descr="C:\Users\Chris and Grace\AppData\Local\Microsoft\Windows\Temporary Internet Files\Content.IE5\S846RW7C\MC900104748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4648200"/>
            <a:ext cx="1203325" cy="12627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it at all?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 indicates several positive effects:</a:t>
            </a:r>
          </a:p>
          <a:p>
            <a:pPr lvl="1"/>
            <a:r>
              <a:rPr lang="en-US" dirty="0" smtClean="0"/>
              <a:t>Increased student motivation </a:t>
            </a:r>
            <a:r>
              <a:rPr lang="en-US" sz="1600" dirty="0" smtClean="0"/>
              <a:t>(McManus 2011)</a:t>
            </a:r>
          </a:p>
          <a:p>
            <a:pPr lvl="1"/>
            <a:r>
              <a:rPr lang="en-US" dirty="0" smtClean="0"/>
              <a:t>Provides a sense of “hope” to lower achieving students </a:t>
            </a:r>
            <a:r>
              <a:rPr lang="en-US" sz="1800" dirty="0" smtClean="0"/>
              <a:t>(Judson 2007)</a:t>
            </a:r>
          </a:p>
          <a:p>
            <a:pPr lvl="1"/>
            <a:r>
              <a:rPr lang="en-US" dirty="0" smtClean="0"/>
              <a:t>Follows research on how the brain works </a:t>
            </a:r>
          </a:p>
          <a:p>
            <a:pPr lvl="2"/>
            <a:r>
              <a:rPr lang="en-US" dirty="0" smtClean="0"/>
              <a:t>We don’t “learn from mistakes”, we learn from CORRECTING mistakes! </a:t>
            </a:r>
            <a:r>
              <a:rPr lang="en-US" sz="1800" dirty="0" smtClean="0"/>
              <a:t>(Miller, 2009) </a:t>
            </a:r>
          </a:p>
          <a:p>
            <a:pPr lvl="2"/>
            <a:r>
              <a:rPr lang="en-US" sz="1800" dirty="0" smtClean="0"/>
              <a:t>Neurons that are active during positive reinforcement linger longer than those active during negative reinforcement (wrong answers)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it at all?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 in other content areas</a:t>
            </a:r>
          </a:p>
          <a:p>
            <a:pPr lvl="1"/>
            <a:r>
              <a:rPr lang="en-US" dirty="0" smtClean="0"/>
              <a:t>English teachers encourage multiple versions of tests</a:t>
            </a:r>
          </a:p>
          <a:p>
            <a:pPr lvl="1"/>
            <a:r>
              <a:rPr lang="en-US" dirty="0" smtClean="0"/>
              <a:t>Many math teachers have re-do policies to encourage multiple exposure to content</a:t>
            </a:r>
            <a:endParaRPr lang="en-US" dirty="0"/>
          </a:p>
        </p:txBody>
      </p:sp>
      <p:pic>
        <p:nvPicPr>
          <p:cNvPr id="1026" name="Picture 2" descr="C:\Users\Chris and Grace\AppData\Local\Microsoft\Windows\Temporary Internet Files\Content.IE5\J5LEAF0J\MP90040004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114800"/>
            <a:ext cx="2620970" cy="1746250"/>
          </a:xfrm>
          <a:prstGeom prst="rect">
            <a:avLst/>
          </a:prstGeom>
          <a:noFill/>
        </p:spPr>
      </p:pic>
      <p:sp>
        <p:nvSpPr>
          <p:cNvPr id="5" name="Right Arrow 4"/>
          <p:cNvSpPr/>
          <p:nvPr/>
        </p:nvSpPr>
        <p:spPr>
          <a:xfrm>
            <a:off x="3429000" y="4648200"/>
            <a:ext cx="14478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 descr="C:\Users\Chris and Grace\AppData\Local\Microsoft\Windows\Temporary Internet Files\Content.IE5\XSWAHW7H\MP900400047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4038600"/>
            <a:ext cx="2856856" cy="19034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it at all?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College?</a:t>
            </a:r>
          </a:p>
          <a:p>
            <a:pPr lvl="1"/>
            <a:r>
              <a:rPr lang="en-US" dirty="0" smtClean="0"/>
              <a:t>Syracuse survey of 300 college professors found many (68%) did not have a written policy, but were open to the idea if a student initiated the idea</a:t>
            </a:r>
          </a:p>
          <a:p>
            <a:pPr lvl="1"/>
            <a:r>
              <a:rPr lang="en-US" dirty="0" smtClean="0"/>
              <a:t>Evidence of some type of redo policy on college syllabi (cursory search)</a:t>
            </a:r>
          </a:p>
          <a:p>
            <a:pPr lvl="2"/>
            <a:r>
              <a:rPr lang="en-US" dirty="0" smtClean="0"/>
              <a:t>UGA, GSU, Georgia Southern, Clayton State, Macon State, Young Harris, LSU, Auburn   </a:t>
            </a:r>
          </a:p>
          <a:p>
            <a:pPr lvl="1"/>
            <a:endParaRPr lang="en-US" dirty="0" smtClean="0"/>
          </a:p>
        </p:txBody>
      </p:sp>
      <p:sp>
        <p:nvSpPr>
          <p:cNvPr id="9218" name="AutoShape 2" descr="data:image/jpg;base64,/9j/4AAQSkZJRgABAQAAAQABAAD/2wCEAAkGBhQSEBQUEhQQFBUWFxcVGRUVGBQYGBcXFRUVFBYYGBgXHSYfGBkjGhUVHy8hJCcpLCwsFR8xNTAqNSYrLCkBCQoKDgwOGg8PGikkHyQtLy4uKi4sKSotLy0tLCwsNTU1NC0sNi4tLCwtLCwpLCwsKiksLywsKSwsLTAsLCwsLP/AABEIALQBGAMBIgACEQEDEQH/xAAcAAEAAgMBAQEAAAAAAAAAAAAABgcEBQgDAgH/xABOEAABAwICBgUGCQkGBQUAAAABAAIDBBEhMQUGBxJBURMiYXGRMkJUgZPSFRYjUmJykqHRCBQzQ1OCorHBF2ODsuHwJHSjs9MlNDVEc//EABsBAQACAwEBAAAAAAAAAAAAAAADBAECBQYH/8QAOREAAgECAgYIBQIFBQAAAAAAAAECAwQRIQUSMUFR8BMyYXGBkbHRFCKhweEVMwYjQlLxNENTcoL/2gAMAwEAAhEDEQA/ALxREQBERAEREARF5VNUyNpdI5jGjNziGjxKGUm3gj1RQjTG1WnjuIGunPPyGeJFz6h61D6vXivq3bkZc2/mU7Tfl5Qu/nxH4V5XEI5LM7FvoW5qrWktVcZZfTb54FvVuk4oReWSOMc3ua3lzPaPFRuv2n0ceDXSSn+7bh3XfYeF8lCaPZvWzu35d2O+JdK/eeb44gXN8eJCk1BskgbjNLLJ2NsxvHvPLiMlrr1ZdWOHeWfhNHW/7tVzfCPL9UYFZtfd+qp2jPGR5Pd1WgeF1qJtpldIbRmNuOUcYceVutvfipXM3QtH+kdRBzb4PeJX3tj1SXG9uFuOAWHPtn0XDhF0zxl8lDuiwGB65ZhwToqr2y8jHx+j6X7Vvj/2fviRwVulphga8i/mtezHvaBhj3L9Oq+lZHXcKq54vmH9XrJqfyhI/wBXRyuzvvysZ3W3Wu/otVN+UFUG+7S04ztvPkdblcAC/wB3qT4ZPbJj9clH9ulBeHtgZcuzzSDjdzN45XdKwnxLl6DZdW8oPaf6LS/2+V/7Kh+xN/5V8/281/7Oi9nL/wCVPhYdof8AEF1uUV4P3NuNnFeDcRtBHESMHhjdfTtUNKMIIbOeRZOMLfv4LTt29V/7OiP7kv8ASVe0G3+rF9+npHct3pWW8XOv9yfCx4sPT9w+tGD8H7mydJpeLeua/DMnfkHqJ3h4L6G0PSERtI4cMJYg3+QacUo/yhMulo+8xy+FmuZ3ectzS7daCQASx1Md895jXtBGQ6jiT9lOga2SY/V6U/3beD7svszypNr8g/SwRu7WOc3uwcHfzW/odqdI/B/SxH6bbjPmwlY0WlNB1hsH0Rcb5/IvJuOe44kkjvX7WbKqWQXhkljvlYiRnHnjnbzuCYVo7GmOl0VW60JQfFZr7+hLNH6agnF4ZY5OxrgSO8ZjPis1VFpHZXVR9aF0c1srHcf4Ow/iWLDrXpGiIbKZbfNqGucDxwcbOPqcnTuPXjgP0enWztKyl2PJ8+CLnRQLQ+1iF9hURuiPzm9dnr84eBU1otIRzM34nskbzaQR92RU8KkZ7Gcm4sq9s8KsWu3d57DIREW5UCIiAIiIAiIgCIiAIiIAvKqqmRsL5HNY1ouXONgB3qP6068w0YLR8rNwjacs8XnzR2Z9nFVs6Wt0tNbF9jew6sUXbyH3uPaoKldReCzZ2LPRU68elqvUhxf29/UlOsW1YC7KNu8cbyvBAH1W5nvNu4qMUuh6/STg93SPbfCSU7sbb57o9wFTXQ2z2mpGdNVOZIWDec6SzYWWzNnYEDm7wC0WtO3OCK8dCzp3DDpHXbEO4YOf/CO1R9FOpnUfgXJaRtrNallDF/3vn2XYbnRWy2niG/UvMpAuR+jjGGN7G5tzJHcvLSm1TRlC0x0+7K4eZTNbuXwteTBnrBccFSGsGt9XWm9TM94vcMwbGO5jcPWbntWnViNOMNiONcXde4eNWTfp5bCytNbd6yW4p44adpyP6R4y4us3n5vHsuYTpXWmrqb9PUTyA47rnnd+wLNHgtWi3KwAREQBERAEREAREQBERAFnaM05UU3/ALeaaLsje5o9bQbH1hYKICxNDbcq6IgTCKpb9IdG/wC0wW8WnNWFoXbBo6rAjn+Qc7AsnAMZ/wATFtvrbq55RBszR0ppLZxR1LQ+A9FvC4dEQ6M8ju3tb6pChddqlXUDzLHvkD9bAScPpNzt3ghVtq/rZVUTt6mmewcWXvG76zD1T32v2q3NVdusMtmVzOgfl0rLuiPeMXM/iHaFBOhGWayZ17bTFxRWrJ68eEs/r/nuMnV7aucGVbQR+1jH3uYM+9vgrEoq+OZgfE9r2HJzTcf6HsUa0xqVSV7Omic1rni4mhLS1/a4Dqv7xY9qgFRQ1uiZd4EtBI67buik5Bw59hseXNR69Sl181xLfw1npDO3epP+17H3fjyLrRRXVTX+Krsx9opvmE9V/wBQ/wBDj35qVKzGSksUcKvb1LeepUWDCIi2IAiIgCIiAKvddtovRl0FKQXZPmGO4eLWcC7O54d+WPtF138qlp3HC7ZXjswMYP8AmPq5r51D2f7wbUVTernHE4Z8nPHLk3x5KpOpKctSHmeitLKlbUld3f8A5jx54eZrdUtQJKs9NUF7InHex8uW+NwTkDnvHE8OalGs+vNFoeIQsaHSAXbTx4Z360jsd0G2Zu48io/tM2t9AXUtCWmUXbJMMREct1nAyDicm5Ym9qRmmc9znPLnOcS5znEkuJxJJOJJ5qanSjBZHOvdIVbyWM8o7o7l+e03etWu1VpB+9O/qjyYmXEbe5t8T9J1z22wWhRFKUAiIgCIiAIinOrGx+tq7Oe0U0Rsd+UHeINj1YxjkfO3UBBl+xsLjZoJPIYnwC6G0HsToILGUSVLv702ZnwjZYep28ptRaMihG7DFFGOUbWtGOfkgIYxOXINSq54u2jqyMv0Ug/mAtj/AGV6Ttf8zk+3D/LfXTiIMTlSp1Gr4779HVgA2JEbnDO2G4DcdowWmmhcx269rmuFxuuBabjA4HHArsRY1bo2KZu7NHHI3lI1rh4OBQYnIKLobT2xOhnBMIfTP4GM3ZftjdhbsaWqrNatk9bRXcGfnEIx6SEEkD6cflN7xcdqAhiIiGQiIgCIiA32quu1Vo9+9A/qnyon3Mbu9t8D9Jtj22wV76o7QaTSsZiIDJSOvTyWNxhctNrSNx7COIC5qX3DM5jmuYXNc0hzXNJBaRiCCMQRzQbM0Xjrfs2dFeakDnMzMWJe3HNnFwHLMdvDK1L2j3LYax2eDZjb1CT3vHmsTZntbE+5S1ptMeqyY2DZTwa75sh55O7CQDt9etn4lDp6ZtpcXPjGUnMtHB/8+/OrOk4PXp+R6C3v6d3BW974T3rv9/PiT1FWWz7XktLaWod1fJjkccWnIRuvw4A8MuVrNU1OoprFHJvbOpaVOjn4PigiIpCmFDtoWt35tF0UR+WkGYzjYbgu7HHIes8MZRpHSDIInyyGzWNLjzw4DmTkO9Uzo6lk0ppAl9+ud95HmRtsLDuG60dpvzVevNpasdrO3om0hUlKvW6kM32vn7LebrZ1qb0zhUzi8bT1GnHpHDNxvm0HxI7Mfja3tOMG9R0jrSEWllacYwf1bCMpCMz5oOGJu2SbRdbG6LoA2GzZXjooGi3VsMX2PBgtzuS0HMrm6SQucXOJJJJJOJJJuSTxJJJUlOmoRwRTvryd3VdSWzcuC52nyiIpCkEREAREQBbrVXVCo0hN0dO3AYvkdcMYObjz5NGJ8SMjUfUuXSVT0TDusbZ0slrhjSeA4vOIA7CcgV0roLQUNHA2CBgYxvi4nNzj5zjxKGCP6l7MaXR4DrCafjM8C4P923KMd2PMlTBEQwEREAREQBERAEREBBtddk9NXb0jAKeoOPSMHVef7xmR+sLO7TkqH1k1XqKGboqhhafNcLljwLYsd5wxF+I4gLrFa7TugIayF0NQwPY7xaeDmuza4cwhnE5JRTfW7ZRV0tQWwRTVMLrlj42FxA+bIGjquHPI5jiBpPiNX+hVnsZPwQyaNFvPiNX+hVnsZPwT4jV/oVZ7GT8EBo0W8+I1f6FWexk/BPiNX+hVnsZPwQGjV7bIdpBqWijqnkztB6OR2crGgdVx4yNxN+IF8SCTUvxGr/Qqz2Mn4L0pdUNJRvbJHSVrXscHNcIpLtc03BGHMIC3tpOpgsaqBvbMwD/qAf5vHnfa7OdbTURmGV15oxgTm9mQPa4YA+o8St7qzpKSpo431EL4ZHNLZIpGOb1h1XWa7zDmOw2VXawaOfovSDXw4Nv0kWdi3J0ZPZctPYQVUqLopa62bz0VnNaQoO0qdeOcH9ud3cXQixdF6RbPCyVnkvaHDsvmD2g3B7kVtPE87KLi3F7UQfa1pktjjp2ny/lH/VabNHcXXP7iz9l+hehpDM4DenO93RtuGD19Z37w5KDa5TGq0pIxuPXbA3PDdIYeF/LLjx9asXXnSH5jomd0fVLIhFHjaxdaFlu0b18PmqpT+eq5cD0V8/hbClbrbP5n6+3kUPtJ1nNdpCV4N44yYouW4wkbw+s7ed3EclF0ARWzzoREQBERAF60lK6WRkcYLnvcGNaOLnENaPEheSsbYboPptIOmcLtp2bwy/SSXYzP6IkPeB6wLk1M1VZo+kZAyxd5Uj/nyHynd3ADgAFvURDUIiIAiIgCIiAIiIAiIgCIiAJZEQCyWREAslkRALJZEQBRfaLoT84onOAu+H5VvcB1x623Pe0KUL8c0EEHEHCy1lHWTTJ7etKhVjUjtTxK82SaXuyWncfJPSM7nYPHcHWP75RR3Vomj0w2PEASvg72vJazhz3D/oiht5Ywwe46mm6Sjc9JHZNKXPr4mNqy4S6WicSSHTvkub3Nt+RpN8cwFKdu0xbotoBwdPG09oDZHj+JjT6lFdRCW6TgHHee034fJvB/kpXt2gLtFgjJk8bj2AtkYP4nt8Vpa9V95Z/iHKvBLZq/dnPqIitnnQiIgCIiAK8Pyfae1NVPv5UzW2+pGDe/+J9yo9XJ+T3Vj/jI/OvFJmMRZ7TYZ4G32ggLjREQ1CIiAovbppGWPSEQjlmYPzZhsx72i/SzC9mkY4DwVc/DlR6RU+1l95T7b5/8jD/yzP8AvTqtEMmb8OVHpFT7WX3k+HKj0ip9rL7ywkQyZvw5UekVPtZfeT4cqPSKn2svvLCRAZvw5UekVPtZfeT4cqPSKn2svvLCRAZvw5UekVPtZfeT4cqPSKn2svvLCRAZvw5UekVPtZfeT4cqPSKn2svvLCRAZvw5UekVPtZfeT4cqPSKn2svvLCRAZvw5UekVPtZfeT4cqPSKn2svvLCRAZvw5UekVPtZfeT4cqPSKn2svvLCRAZvw5UekVPtZfeV87EK+SXRruke95bPI0FxLjbdjfa5xOLneK55V/7BmkaMfgcaiQjt+TiGHPEEepDBodd3CLS7ni4s+GQnHg2MkjwRNpTi7ST2gYhsTR23bcfe6yLlylKM5avE+gUrejWtqTrPB6q3rh2mHKfzXSpJuBHVXxPmmS9yR9E39as/aHok1Oi6qNou7oy9oAuS6MiRoHaS23PFQXarovcq2y26szB9plmn+HcVhanaWFTRRPNi4N3Hj6TOqb9+Du5ys0PlnKBw9LLp7ajcrhg+/8AymcpopDr9q4aHSE0NiGX6SPtjeSW2PZi3vYVHlbPOBERAEREAUz2Sae/NdKRbxAZMDA6+V32MZ+21o/eKhiAoDsdFFNm2t40hQscSDNHaOYcd8DB9uTx1u/eHAqVoahERAUHt8H/AKjD/wAsz/vTqtLLrTSerNLUPD6inp5nAbodJGx5DQSbAuGVyTbtKxPiFo/0Gi9jF+CGcTlayWXVPxC0f6DRexi/BPiFo/0Gi9jF+CDE5Wsll1T8QtH+g0XsYvwT4haP9BovYxfggxOVrJZdU/ELR/oNF7GL8E+IWj/QaL2MX4IMTlayWXVPxC0f6DRexi/BPiFo/wBBovYxfggxOVrIrf2zRUNJCynp6WkZPKQ9zmRRh0cTTmCBcFzhbua9VAhkIiIAiIgCIiALpvZXo0waIpQRYvaZSMf1rnSDPLquaueNWNBOrKyGnb+seATyYAXPd6mh3rsuoNM1zaSkkkAAEUfVGAFwN1jfHdCw3gsTMYOclGO15FVaQd+daasLkGpY3PzYnNaSL9jCUWZss0aZKx0zrkRNJvzfJdo+7fKKrbx1k5Pez0Gma7pVYUKbyhFLnwwJzr5oH86o3BovJH8ozmSPKb623HfZQTZjrD0NQYXmzJrAXyEg8n7Q6vfuq3lTu0TVg01R00YIilcXC3mSeUW9l8XD1jgleLi1UW4zoirCvSnY1XlLOPfzmvEkW2HUz88pOmibeenBcLZvjzkZhmcA4doI85c8Lp/UXWwVkO68jpowA8fOGQeO/jyPeFVO1zZ0aSQ1VO3/AIeQ9drRhC825ZMcThwBw4tCsxkpLFHCrUZ0KjpzWaK2REWxEEREAREQG91M1ul0dVNmj6zT1ZI7kCRnLscMweB7Cb9Mav6wQ1sDZ6d28x3qc1wza4ea4cvXiCCuSlvdUdc6jR03SQOu11ukid5EgB48nZ2cMRfiLgjB1UijWp+0Cm0iz5J27KBd0L7B7eZHz2/SHrtkpKhgIiIAiIgCIiAIiIAtDrlrjDo6nMspu43EcQPWkdyHJowu7gO0gHVa77T6bR7XMBE1RwhafJJGBkd5g7PKN8uK5+1i1jnrp3TVDt55wAGDWNGTWN81v4kkkm6GTx0zpiSqnknmdvSSG5PAcAAOAAAA7lhIiGQiIgCIiAIim2zDUA6QqN+QEU0RHSHEdI7MRNPgXcgebggJ5sO1N6KE1so68w3YhyiuCXd7yPstHNe21fWDee2lYcGfKSfWt1G+oEuP1m8lM9adYWUNNvWbvHqRR5Am3IZNaMT4cQq61E1fdW1Znmu5jHb7yfPkJ3g3uv1j2WHFVa8sf5cdrO9omhGmpXtbqx2dr5+vcTzZ/oI01G3eFpJPlH8xcDdae5tvWSikqKxGKisEcWvWlXqSqS2t4hYmldFsqIXxSi7XC3aDwIPAg4hZaLLWORHGTi1KLwaKLrqKfRlYLEhzTvMf5sjL/eCMC3h4FWroLTsGkqZwIad5pZLC7G28LEHm0i9j/W6ytY9XY6yExyXBza8ZsdzHMcxx8CKfraOp0ZVCxLHC5Y8eTI2+OeYyu05eBVPOg8f6T1SdLTFJRk1GtH68/TuNNtF2ZyaPeZYg6SlJuH5mK5sGSesgB3HjjnBl0/qzrhBXxmKRrWyFpD4XWLXgjrbt/Kba9wcRx5mttf8AYw+ImbR7XSR5mnF3PZhiWEm8jfo+UOF+FuMlJYo81Wo1KE3TqLBoqlEIRbEQREQBERAfUUpa4OaXNcDcOaSCCOIIxB7VYerW26rpwGVAbVMHFx3ZQPrjB37wJ7VXSIDo3RG2fR0wG/I+nd82ZpA+227fEjNS+i0vDMLwzQyjE/JvY/AGxPVJ4rkNBzQxgdjouQo9LTtADZp2gYANkkAHcAbBffw3UekVPtZfeQYHXEkoaCXEADEk4ADtJWm0jrvQwfpaumafm9I1zsQSOq0k8OS5VllLiS4lxOZcSSe8nNfIQYF+aZ270cYIp2TVDuBt0TMhmXje4/N4HsvXWse1+uqgWteKeM4bsNw4jtkPW8N3uUIRACUREMhERAEREARAFaeoexeSYtmrw6KLAiDKR+R6/wCzacRbyvqoCN7P9nUukpQSHR0zT15bZ2OLI74Of25N48Ab/nnptGUgADY4oxusY3NxxNhfFzibkk9pJzK8tM6eptHQNbZrQBaOCMNBIGVmjBre3LvOCq6SWq0tVAZngMejiYTmeQ7c3W7goKtbVyWbOtYaNdx/NqvVpra+Pd7hzqjS1byJyzLYYwf9/WJ8Li0PoiOmhbFELNb4knNx7SVjat6tx0UPRx4k4vefKe7meQ5Dh4k7ZKVLVzltZjSV+rhqlSWFOOxce32/IREU5yAiIgCwtLaHiqYjHM0OafFp4FpzBWaiw1jkzaMpQalF4NFLa0akzULukYXPiBuJW3Dmct+3kkfOGHdkt3qvtQLbR1l3DACYDEfXaPK7xj2HNWaRfAqC6zbL45bvpSIn59Gf0bu75h7rjsCqSoypvWp+R6SlpKheQVG+We6a5y9OKPrWrZzR6VZ00TmxyuFxPFYh/wD+jcn9+Dha1+CpPWvUGr0efl2Xj4TR3dGe82uw9jgOy6mEc9Zo2W3ykLj5pxY+3Hi1/eMe5TbQu1KGVu5Vs6MkWLgC+N187jEt7sR2reFxF5SyZXutC1qa16D149m38+GJzui6C01sj0fXN6WlcICcnQbroj3x5fZLVWen9kGkKa5bGKhnzoLudbtjIDsuQPerJw2mngyEovqWItcWuBa4ZtcCCO8HEL5QBERAEREAREQBERAEREAREQBFmaM0PNUu3aeKWY8o2udbvIwGYz5qf6B2FVcpBqXx0zeQIkk8GndHfvHuQFaKW6q7MKyuIIjdDEc5pQWi2d2NNnP9WHarq1f2Y0FDZ4jEj249NOQ4jtANmNtzAv2ppzabTQ3bFed4+YbM9b+P7oK1lOMc2yehbVbiWrSi2fuqOzak0cN8DpJgDeeW1wOO6Moxhwx5krA1n2oMjvHSWkfl0p8hv1R55+7LPJQ3SGnazSUnRjedfKGO4YO12OPe4+Cl+rWy1rLPrCHuwPRN8gfWPn92A71VdWdTKmvE7sdH21ilUvJYy3QXPsu8i2g9V6nSUple524T1p343twYPOtlYYD7lbehdBxUsQjhbujMnNzjzceJ/wBiyzY4w0ANAAGAAwAHIBfSmp0VDPfxOZfaSqXfy9WC2RXOfOAREUxzAiIgCIiAIiIAiIgMeu0fHMwslYx7TwcLjvHI9oUF05smY7rUr9w/s5CS31O8oeu/qVhIo504z2ouW17XtnjSk12bvIoqfRtbo95daaHH9Iw9Q8rub1T3O8FvdFbWJ2WE8bJh84dR/wB12nwCtdzbixxBUc0rs+o57noujcfOi6n8PknwVfoJw/bkdpaWtrlYXlJY8Vzj9WaqTWfRVeA2pZFfICojGF8MJMQ3PPeC1tdsW0dUAvppJIr5GKQSMvicn3NsRgHDADK9156R2RPGMEzXfRkBaftNuD4BRyfVGupjvCKYW8+E72VjnGb8s+SdLVj1oj9OsLj/AE9bB8H+cH6jSX5P9Q25gqYJM8JGvjOWAu3fFyb8lHK7ZBpOL/64kGAvFJG69xfIkOt3hSan15roDumZ5thuytDjhwO8N7vxutvS7W6lv6SKB/aN9hv4kfctldQ3kNTQF1HOOrLufuVVU6lV0e9v0dWA3M9FIQLfSaCCO0Fa2fRsrBd8UzBzex7R4uAV+QbYI/Pp5B9V7XfzDVms2s0pGLKkHlusP376kVem95Tlom8jtpv6P0Ob91N1dNN2m0P7SQf4cn9Avr+0yh/aSezl91bdLDiiH9Pu/wDil5M5ogopH33GSPtnuNc61+e6DyPgs2m1Xq5L9HS1brZ2hlNr5eb2Lon+02h/aSezl/BY79q1GCbNqD2hjcfFwKx0sOKNlo67f+1LyZSdHsw0lJa1JK24vd5ZH4h7gQewhb2h2FV77GR1NFlg57nEXzFmNIuO+3arBm2vxW6lPMT9JzGjxG9/Ja2p2vTH9HBE367nPw9W6tXcU1vLENC3sv6MO9r3MXR35PkYsZ6qR3ZExrOPN5dw7FK9G7KtGUw3jAyS2b53F47yHdQeAUFqtoldJgJQzsjY0HDjcgn714t1f0hVm7o6mS/nTFwHLOUj7lH8Sn1U2XFoGUM69WMVzxwLOq9daGmbuCSM7uAZCN61sLdTqty4kKK6U2uOOFPCG/SlNz9hpsPtFeGjtkkzsZpY4xyYC893AD78lLdF7OKOHEsMzucp3h9kWb9yfzp9hnV0Va7W6j+n2XqVoX12knfr5xfuib/JjfXipVoTZLk6rk/w4v6vP9B61Y8cYaAGgADIAWA9QX0to20VnLNkFfTlaUdSglCPZt57kYmjtFRU7NyGNkbeTRn2k5k9pWWiKylgcOUnJ4yeLCIiGoREQBERAEREAREQBERAEREAREQBERAeNRSMkFpGMeOTmhw8CtRVakUTzd1PEMb9S7P8hCItXFPaianWqU+pJrubRrJ9ldG7Lp2Y+a+/q64dgoxpXUOCOVzWvnsLZmP3ERQVKUEth17HSFzKpqyqNrDfnwIhpOjET91pJFgcbXzPIDksREXOksGz3NvJypRb24HvRQB8jWm4B5Z5E8e5Sug1Khe5gL5rOIvYs4/uIimoxT2nK0ncVKT+R4fL7kth2U0YzNQ/6zwLfYaFsqfUOhYcKdh+uXvy7HkhEXQVKC3I8XO/up9apLzZuKXR8cYtHHGwfQa1ufcFkIikKbbbxYREQwEREAREQBERAEREAREQH//Z"/>
          <p:cNvSpPr>
            <a:spLocks noChangeAspect="1" noChangeArrowheads="1"/>
          </p:cNvSpPr>
          <p:nvPr/>
        </p:nvSpPr>
        <p:spPr bwMode="auto">
          <a:xfrm>
            <a:off x="63500" y="-650875"/>
            <a:ext cx="2085975" cy="13430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220" name="Picture 4" descr="http://roswellguidance.files.wordpress.com/2011/01/uga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105400"/>
            <a:ext cx="2361313" cy="1524000"/>
          </a:xfrm>
          <a:prstGeom prst="rect">
            <a:avLst/>
          </a:prstGeom>
          <a:noFill/>
        </p:spPr>
      </p:pic>
      <p:pic>
        <p:nvPicPr>
          <p:cNvPr id="9222" name="Picture 6" descr="http://fiscalresearch.gsu.edu/taxcouncil/images/gsu_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5105400"/>
            <a:ext cx="1855743" cy="1533525"/>
          </a:xfrm>
          <a:prstGeom prst="rect">
            <a:avLst/>
          </a:prstGeom>
          <a:noFill/>
        </p:spPr>
      </p:pic>
      <p:pic>
        <p:nvPicPr>
          <p:cNvPr id="9224" name="Picture 8" descr="http://w3.campusexplorer.com/media/376x262/Clayton-State-University-BE638D5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152400"/>
            <a:ext cx="2286000" cy="1592905"/>
          </a:xfrm>
          <a:prstGeom prst="rect">
            <a:avLst/>
          </a:prstGeom>
          <a:noFill/>
        </p:spPr>
      </p:pic>
      <p:sp>
        <p:nvSpPr>
          <p:cNvPr id="9226" name="AutoShape 10" descr="data:image/jpg;base64,/9j/4AAQSkZJRgABAQAAAQABAAD/2wCEAAkGBhAGERAQBxEQFQ8QEBYQEhUTGRoWERgWHxEYFBMSFxUXHygfFxkjJRYUHy8gIyc1LCwsFx4xNTAqNiYrLCkBCQoKDgwOGg8PGi0eHyU1NTY0NSwwNS8tLC0wNTEsLywsKSkpNSwsLDUsNCksMiwsLCw1LDYtKSwsLCwsLCwsL//AABEIAOEA4QMBIgACEQEDEQH/xAAcAAEAAgIDAQAAAAAAAAAAAAAABAcFBgEDCAL/xABLEAABAgICCQ8KBQMEAwAAAAAAAQIDBAURBgcSITEyUrHRFBYXMzRRU1RydJGTobKzExVBYXF1gZLC0iM1c4LiIkODJISiwUJVYv/EABsBAQADAAMBAAAAAAAAAAAAAAAEBQYBAwcC/8QAOREAAQICAw0IAgEFAQAAAAAAAAECAwQFETEGEhQWITJRYXGBocHwEzM0QVJTsdGR4TUiRFRywhX/2gAMAwEAAhEDEQA/ALxAAAAAAAAAAAAAAAAAAAAAAAAAAAAAAAAAAAAAAAAAAAAAAAAAAAAAAAAAAAAAAAAAAAAAAAAAAAAAAAAAAAAAAAAAAAAAAAAAAAAAAAAAAAAAAAAAAAAAAAAAAAAAAAAAAAAAAAB0Tc7DkW3Uy5GtrqrXfqVf+lMfrsk+Gb26ADLgxGuyT4ZvboGuyT4ZvboAMuDEa7JPhm9ug64tmcjAufKzDEu3thtrrvucty1qXsKqAZsHCLdYDkAAAAA640yyBfiuRPapj4lk0pCvPjM7QDKAxGuyT4ZvboGuyT4ZvboAMuDEa7JPhm9uga7JPhm9ugAy4MRrsk+Gb26Brsk+Gb26ADLgxGuyT4ZvboGuyT4ZvboAMuDEa7JPhm9uga7JNcEZvboAMuDELZXKJhjN7dA12SfDN7dABlwYjXZJ8M3t0DXZJ8M3t0AGXBiNdknwze3Qd9FU9L035TzdEa/yURYT6q7z0a1ytvphqc3BvgGQAABpVtFfwZRPQs9BzPIiy8NK62M+VNBKto7VKc+g5nkaYxX8l2ZTI3QqvaQ6tClnI5rjF+f6O4xJfPD0jz/R3GJL54ekoiQgMfDarmtVb+FPWpI1KzIb0IWrblUciL2q/g4SaXQhe8lPSlIqqSL5aIrUrVIascqJXVWtWA122JCbCbR6w2tRfOkC+iIi4r941u1GxGTk2jERE1O3B+o02a2PiUf70gd2IUaSuCUm2Cjq6l5Ha59/AV1RcVHLdQ2V7yZiSRaM2pnJTMSjalQMBrtK2SrWsOjalcmM5cVNK+rNhObLaXdKtZAlF/FjXvY30uz9BrsSJDoyG50ZyNhw2q97nb2FzlXfKalKRWVRGQ8r14a/olS8DtFrdYh2PhLHVVmXOe5crB8G4P8Asx0ampCXVWxo8mjkvKivh1p6lSu8VVZLZnHsrcqQXPhSaKqNY1anREwXURUw8nBnMCkpDbgY3oOmBc9NTTe0mYqoq+Vv6/BJ7drckNuQvDz/AEdxiS+eHpHn+juMSXzw9JSGpWZDehBqVmQ3oQkYpp7q/gYS7Qhd/n+juMSXzw9I8/0dxiS+eHpKQ1KzIb0INSsyG9CDFNPdX8DCXaELv8/0dxiS+eHpMmkvDXAxnypoPOs9AYxiq1rUWtMCes9Fy2KzktzIZ+maM/8AOViI9XV18DvgRe0Va0MHGsuouXc5kaYlkexytcipfRUWpUX+k+NelE8Zlej+JT09BbEmp27RF/1cXD+o4+NSsyG9BewLmGRYbX9o7L1oI+Eu0IXJr0onjMr0fxMzJvgzrGxZPybob0umuaiVKmCtL3tPPszLMaxyta2tGr6C7bA/y2S/QTvOKimaIbR7Gua9VrXzO6BGV7qlRDNugswuay9vohgNedE8Zlej+JsEXFdyVzHnKj4DYjK3tRVulwnVQ1GJSCvRzlSqqzXWcx4qw1SpLS7delE8Zlej+I16UTxmV6P4lN6lZkN6DonZdjIbla1EVE3vWhoHXKsair2jutxHwl+hD0NAbCmWtfAbDcx7Uc1UalSoqVoqXiPat/omKUa283zhEvJeTaoZ82NbjlObQvDQ+rV+6qU94RPChlNQWSZiNrsTmfU5mNUssAGvKw0m2jtUpz6DmeRpjFfyXZlJNtHapTn0HM8jTGK/kuzKZC6HvYexSzkc1x54o7a2fHvKSSNR21s+PeUknpULMbsQiJYbbal3ZOc3Z4jTZbY+JR/vSB3YhrVqXdk5zdniNNltj4lH+9IHdiHnc7/Nb0+CY3w6lw0ZtTOSmYlEWjNqZyUzElTUlWV3NzXnCkJty4IDWwW/FLp2Y0227SDoMtBl4S1apjVP37hqXSp7K1b0GyURfm6Vr47V/wAVNKtwbbR/+b6DKIiRqaRrrEVOCV/JZtyS2TrKaSiXN5MCHIPiNE8k1zt5Kz0lciEU+lVEw1HF2m+nSWNYVYBKvlYUel4bY0eYYkRbu+1rVvtY1tdWCpa/WbBrFo3icD5TIxrqoEOIrEYq1Ehss9yV5CmbtN9OkXab6dJc2sWjeJwPlGsWjeJwPlOrG6D7a8D6wV+lCkZ9yKxalTCmc9ES2KzktzIYXWLRvE4HymdalzUiYEvGdpqlWUirFa1W1V2kiBBWGq1nn+b3TO87i+I44OZvdM7zuL4jjg9LkvDs2FadU1iP5Kl0WB/lsl+gnecUvNYj+SpdFgf5bJfoJ3nGVut7qHt5KSZXPXYZyLiu5K5jzrRmJ+5T0VFxXclcx51ozE/cpFuRz4u7mfc3a3fyJZHpDa3+xO8hII9IbW/2J3kN5EzF2EJbC+LGtxynNoXhofVq/dVKe8InhQz5sa3HKc2heGh9Wr91Up7wieFDPNaD8VE3/JLm+7aWWADXFYaTbR2qU59BzPI0xiv5Lsykm2jtUpz6DmeRpjFfyXZlMhdD3sPYpZyOa488UdtbPj3lJJGo7a2fHvKST0qFmN2IREsNttS7snObs8RpstsfEo/3pA7sQ1q1Luyc5uzxGmy2x8Sj/ekDuxDzud/mt6fBMb4dS4aM2pnJTMSVI1GbUzkpmJKmpKsqyiN10rz36VNLtwbbR/8Am+g3SiN10rz36VNLtwbbR/8Am+gysD+cTb/yWn9snXmaUdM5tb+Sp3HDmo5KnYFPSHJWioRC47G6ZlocnKJEjwEcktCRUV7UVF8mlaKld4yXnyV4xL9YzSULqSHkN6BqSHkN6DEvuTRzld2tuolJNORKqi+vPkrxiX6xmkefJXjEv1jNJQupIeQ3oGpIeQ3oPjFFPd4HOFu0F9efJXjEv1jNJNRa8B5xnpdjGKrGtRa09HrPRctis5LcyFBTFEpRysS+vr6vgd8GMsRVrSwoKb3TO87i+I44OZvdM7zuL4jjg9OkvDs2FadU1iP5Kl0WB/lsl+gnecUvNYj+SpdFgf5bJfoJ3nGVut7qHt5KSZXPXYZyLiu5K5jzrRmJ+5T0VFxXclcx51ozE/cpFuRz4u7mfc3a3fyJZHpDa3+xO8hII9IbW/2J3kN5EzF2EJbC+LGtxynNoXhofVq/dVKe8InhQz5sa3HKc2heGh9Wr91Up7wieFDPNaD8VE3/ACS5vu2llgA1xWGk20dqlOfQczyNMYr+S7MpJto7VKc+g5nkaYxX8l2ZTIXQ97D2KWcjmuPPFHbWz495SSRqO2tnx7ykk9KhZjdiERLDbbUu7Jzm7PEabLbHxKP96QO7ENatS7snObs8Rpslsl1xDkFdgSk4Cr7LmIqqedzv81vT4JjfDrvLiozamclMxJUxVHUxAbDYjorK6k9KbxIWmpdf7rOlDUlWVzRG66V579Kml24Nto//ADfQbvRUO4mqTW9U+aR6VbytVUOyl7HZWnrjzpBbE8nXcXVd6uqvAvqToMXFmmytKrGclaIvl/qW8Nivl0anWUo66TfQXSb6FwbHlF8Uh9LtI2PKL4pD6XaTQ43QPbdw+zqwV+rrcU/dJvoLpN9C4Njyi+KQ+l2kbHlF8Uh9LtIxuge27h9jBX6utxT9deA5M/bAoOXoKbgMoyE2G10u5zkbXfW7VK76mANLIzaTkFIzUqRSO5qtVUUjUhta+1M56HlsVnJbmQ88Uhta+1M56HlsVnJbmQx112fC38iXKWu3cygpvdM7zuL4jjg5m90zvO4viOODZyXh2bCGdU1iP5Kl0WB/lsl+gnecUvNYj+SpdFgf5bJfoJ3nGVut7qHt5KSZXPXYZyLiu5K5jzrRmJ+5T0VFxXclcx51ozE/cpFuRz4u7mfc3a3fyJZHpDa3+xO8hII9IbW/2J3kN5EzF2EJbC+LGtxynNoXhofVq/dVKe8InhQz5sa3HKc2heGh9Wr91Up7wieFDPNaD8VE3/JLm+7aWWADXFYaTbR2qU59BzPI0xiv5Lsykm2jtUpz6DmeRpjFfyXZlMhdD3sPYpZyOa488UdtbPj3lJJGo7a2fHvKST0qFmN2IREsNstUPRk5N3aon+nbhWr+40subgy8+iNnEgva110iPRrkR1SojkR2Bb63/WpQb5VkVa3tRVPnUUPIQy0/c6+bmHR0iXter9kiHHvG3tVZfmpZbIl+hg1LLZEv0MKD1FDyEGooeQhFxXj/AOQv4X7PvCE9Cdbj0DKysKXullGQ23a1uViNStUSqtbnCp3OiIzHVE9q1GmWo0qo5KuMRfpMLbjYkSLR6PStFSN9BlocisaewVXZa1SvZv5klYt7Cv0QsvVDMtvSg1QzLb0oeetRQ8hBqKHkIaPFB3u8P2dGFr6eP6PQuqGZbelDh01DYiq97ERErVVciIib9dZ571FDyEGooeQ0YoO93h+xha+nj+jYbOadh2QT11IqjoMvC8ij0xXOulc5Wr6Uv1V+r1mFOGtRiVNSpPUcmykpVspBbBbYhEcquVVUjUhta+1M56HlsVnJbmQ8/sk3UpFgS8DHjxmsT1JXfcvqTD8D0GxqNqRuBLyez0GJuueixIbfNEXkS5RMrl2Hn+b3TO87i+I44OZvdM7zuL4jjg20l4dmwhnVMpWx9WSpuVjltGFQsrLy8WVmHOgw7hVSqpb6rWlftNSB0T9Gwp5ESLYh9Ne5i1tN4nrcLYkN7ZGUjeVc1Uar1S4RVSqtasNW92mgScFYDER2HCp3kObmHNukhrUjERV31rwIm8dcnRsvRyKsJLQ+I52Vykwj0htb/YneQ6IUw5EVyqqtRyNWv13q0WpFvEmPAdPOhwJdK4kaI1jU9q1aCdEit7JzlyZDrrrQvaxrccpzaF4aHNq9a5mlKv8A2ETwoZKgQmyENjEX+iExG1+praq+whWmGLMsmZm/VMzUWMleSrrlvY1DzqgUvo8R6WfakycyMahZ4ANcVhpNtHapTn0HM8jTGK/kuzKSbaO1SnPoP1nQ9EfWi4FrQyF0PeQ9ilnI5rjztRyfhM+PeUk1Fq7F1F8A7rH6RsXUXwDusfpL1l1cs1qJeO4fZ8pKxNXW4qqoVFq7F1F8A7rH6RsXUXwDusfpPrG2V9DuH2c4LE1dbiqqhUWrsXUXwDusfpGxdRfAO6x+kY2yvodw+xgsTV1uOi1J+X/7iL9JhrcG20f/AJvoN+oahYFAQvI0c25h3SvqVVdfWqta19iEenbFpSyXyfnViv8AJV3FTlbVXVXirfwIZGBPw4dIYUqLe1quvLWSXQnLCvPMpSoVFq7F1F8A7rH6RsXUXwDusfpNdjbK+h3D7I2CxNXW4qqoVFq7F1F8A7rH6RsXUXwDusfpGNsr6HcPsYLE1dbiqqjriR2w7yrWq3kRL7lX0IiIW1sX0XwDusfpJkrQdGWK/iQocvBc1Md61vT2OeqqnwPh91kJUqhQ3KowZ/mqIa/a5sMiSDlnaYZcxnNuYMNcMNq4XO3nrgq9CV796wENNnrPHT1cOxaEsZyV3UZ6Kku317719SGTsFmos5IwIlIOuoz3RXPVd9ZiJ0ehKvRUZOkIc1FRZuYSqtaqvz5eSEmC6Gi9mzKU7OLVMztfG4viOPmtN9C1Jq1dR0698SM2NdxHue6qJUlaqqreqvYTq2JaMyY3WLoNVAunloUNrFa7InXmRcGiaisK030Fab6Fn7EtGZMbrF0DYlozJjdYug7sa5X0uOMGiaisK030OiYlkj30Wpaql9KKmGpULW2JaMyY3WLoGxLRmTG6xdBw66qUclSsd1vGDRNRUL7mEv4jrpyurRjEwu9C+0s21xYTElH6upptzFVtUCGuFiKl97k9DlRakT0VrXhvbDIWO0XYj+JCbAhuam2RXXT09ivX+n4VEKcs3fSi+RsUhLFet5YzkVIDfXX/AOa+pCqnKUj0knYSrFRq2qv2fbYTYP8AVEU7bN6WdEa2j6NWuam0uFq/twsD4i716tELJsMoRtBS0KFDSpGsRqfBDWbArX3m1XTNJuWJMxFuoj3YVXeTeanoQsNEubyFtISTZSFeJlXzXWQo0VYrqzkAE86TCWW2KwbLYKQZ9qq1r0iNqc5qo5EVGuraqLeul6TS1tKS+VG62L95Z4OFRFtFZV+wpL5UbrYn3jYUl8qN1sT7y0AcXjdBzWpV+wpL5UbrYn3jYUl8qN1sT7y0ALxugVqVfsKS+VG62J942FJfKjdbE+8tAC8boFalX7CkvlRutifeNhSXyo3WxPvLQAvG6BWpV+wpL5UbrYn3jYUl8qN1sT7y0ALxugVqVfsKS+VG62J942FJfKjdbE+8tAC8boFalX7CkvlRutifed8paUkoLrqKxHL/APauf31UskHKNRLEFZhZGxSXkGKyExMFRpkS0nKNWqW8o1noakWLUl+vLLNAVEW04Kv2FJfKjdbE+8bCkvlRutifeWgDi8boOa1Kv2FJfKjdbE+8bCkvlRutifeWgBeN0CtSr9hSXyo3WxPvGwpL5UbrYn3loAXjdArUreTtKyUFbqKxHLvvVz1/5qpuNF2MS9FIiQWNvYLxlwfRwcIlWA5AAAAAAAAAAAAAAAAAAAAAAAAAAAAAAAAAAAAAAAAAAAAAAAAAAAAAAAAAAAAAAAAAAAAAAAAAAAAAAAAAAAAAAAAAAAAAAAAAAAAAAAAAAAAAAAAAAAAAAAAAAAAAAAAAAAAAAAAAAAAAAAAAAAAAAAAAAAAAAAAAAAAAAAAAAAAAAAAAAAAAAAAAP//Z"/>
          <p:cNvSpPr>
            <a:spLocks noChangeAspect="1" noChangeArrowheads="1"/>
          </p:cNvSpPr>
          <p:nvPr/>
        </p:nvSpPr>
        <p:spPr bwMode="auto">
          <a:xfrm>
            <a:off x="63500" y="-1039813"/>
            <a:ext cx="2143125" cy="21431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8" name="AutoShape 12" descr="data:image/jpg;base64,/9j/4AAQSkZJRgABAQAAAQABAAD/2wCEAAkGBhAGERAQBxEQFQ8QEBYQEhUTGRoWERgWHxEYFBMSFxUXHygfFxkjJRYUHy8gIyc1LCwsFx4xNTAqNiYrLCkBCQoKDgwOGg8PGi0eHyU1NTY0NSwwNS8tLC0wNTEsLywsKSkpNSwsLDUsNCksMiwsLCw1LDYtKSwsLCwsLCwsL//AABEIAOEA4QMBIgACEQEDEQH/xAAcAAEAAgIDAQAAAAAAAAAAAAAABAcFBgEDCAL/xABLEAABAgICCQ8KBQMEAwAAAAAAAQIDBAURBgcSITEyUrHRFBYXMzRRU1RydJGTobKzExVBYXF1gZLC0iM1c4LiIkODJISiwUJVYv/EABsBAQADAAMBAAAAAAAAAAAAAAAEBQYBAwcC/8QAOREAAQICAw0IAgEFAQAAAAAAAAECAwQFETEGEhQWITJRYXGBocHwEzM0QVJTsdGR4TUiRFRywhX/2gAMAwEAAhEDEQA/ALxAAAAAAAAAAAAAAAAAAAAAAAAAAAAAAAAAAAAAAAAAAAAAAAAAAAAAAAAAAAAAAAAAAAAAAAAAAAAAAAAAAAAAAAAAAAAAAAAAAAAAAAAAAAAAAAAAAAAAAAAAAAAAAAAAAAAAAAB0Tc7DkW3Uy5GtrqrXfqVf+lMfrsk+Gb26ADLgxGuyT4ZvboGuyT4ZvboAMuDEa7JPhm9ug64tmcjAufKzDEu3thtrrvucty1qXsKqAZsHCLdYDkAAAAA640yyBfiuRPapj4lk0pCvPjM7QDKAxGuyT4ZvboGuyT4ZvboAMuDEa7JPhm9uga7JPhm9ugAy4MRrsk+Gb26Brsk+Gb26ADLgxGuyT4ZvboGuyT4ZvboAMuDEa7JPhm9uga7JNcEZvboAMuDELZXKJhjN7dA12SfDN7dABlwYjXZJ8M3t0DXZJ8M3t0AGXBiNdknwze3Qd9FU9L035TzdEa/yURYT6q7z0a1ytvphqc3BvgGQAABpVtFfwZRPQs9BzPIiy8NK62M+VNBKto7VKc+g5nkaYxX8l2ZTI3QqvaQ6tClnI5rjF+f6O4xJfPD0jz/R3GJL54ekoiQgMfDarmtVb+FPWpI1KzIb0IWrblUciL2q/g4SaXQhe8lPSlIqqSL5aIrUrVIascqJXVWtWA122JCbCbR6w2tRfOkC+iIi4r941u1GxGTk2jERE1O3B+o02a2PiUf70gd2IUaSuCUm2Cjq6l5Ha59/AV1RcVHLdQ2V7yZiSRaM2pnJTMSjalQMBrtK2SrWsOjalcmM5cVNK+rNhObLaXdKtZAlF/FjXvY30uz9BrsSJDoyG50ZyNhw2q97nb2FzlXfKalKRWVRGQ8r14a/olS8DtFrdYh2PhLHVVmXOe5crB8G4P8Asx0ampCXVWxo8mjkvKivh1p6lSu8VVZLZnHsrcqQXPhSaKqNY1anREwXURUw8nBnMCkpDbgY3oOmBc9NTTe0mYqoq+Vv6/BJ7drckNuQvDz/AEdxiS+eHpHn+juMSXzw9JSGpWZDehBqVmQ3oQkYpp7q/gYS7Qhd/n+juMSXzw9I8/0dxiS+eHpKQ1KzIb0INSsyG9CDFNPdX8DCXaELv8/0dxiS+eHpMmkvDXAxnypoPOs9AYxiq1rUWtMCes9Fy2KzktzIZ+maM/8AOViI9XV18DvgRe0Va0MHGsuouXc5kaYlkexytcipfRUWpUX+k+NelE8Zlej+JT09BbEmp27RF/1cXD+o4+NSsyG9BewLmGRYbX9o7L1oI+Eu0IXJr0onjMr0fxMzJvgzrGxZPybob0umuaiVKmCtL3tPPszLMaxyta2tGr6C7bA/y2S/QTvOKimaIbR7Gua9VrXzO6BGV7qlRDNugswuay9vohgNedE8Zlej+JsEXFdyVzHnKj4DYjK3tRVulwnVQ1GJSCvRzlSqqzXWcx4qw1SpLS7delE8Zlej+I16UTxmV6P4lN6lZkN6DonZdjIbla1EVE3vWhoHXKsair2jutxHwl+hD0NAbCmWtfAbDcx7Uc1UalSoqVoqXiPat/omKUa283zhEvJeTaoZ82NbjlObQvDQ+rV+6qU94RPChlNQWSZiNrsTmfU5mNUssAGvKw0m2jtUpz6DmeRpjFfyXZlJNtHapTn0HM8jTGK/kuzKZC6HvYexSzkc1x54o7a2fHvKSSNR21s+PeUknpULMbsQiJYbbal3ZOc3Z4jTZbY+JR/vSB3YhrVqXdk5zdniNNltj4lH+9IHdiHnc7/Nb0+CY3w6lw0ZtTOSmYlEWjNqZyUzElTUlWV3NzXnCkJty4IDWwW/FLp2Y0227SDoMtBl4S1apjVP37hqXSp7K1b0GyURfm6Vr47V/wAVNKtwbbR/+b6DKIiRqaRrrEVOCV/JZtyS2TrKaSiXN5MCHIPiNE8k1zt5Kz0lciEU+lVEw1HF2m+nSWNYVYBKvlYUel4bY0eYYkRbu+1rVvtY1tdWCpa/WbBrFo3icD5TIxrqoEOIrEYq1Ehss9yV5CmbtN9OkXab6dJc2sWjeJwPlGsWjeJwPlOrG6D7a8D6wV+lCkZ9yKxalTCmc9ES2KzktzIYXWLRvE4HymdalzUiYEvGdpqlWUirFa1W1V2kiBBWGq1nn+b3TO87i+I44OZvdM7zuL4jjg9LkvDs2FadU1iP5Kl0WB/lsl+gnecUvNYj+SpdFgf5bJfoJ3nGVut7qHt5KSZXPXYZyLiu5K5jzrRmJ+5T0VFxXclcx51ozE/cpFuRz4u7mfc3a3fyJZHpDa3+xO8hII9IbW/2J3kN5EzF2EJbC+LGtxynNoXhofVq/dVKe8InhQz5sa3HKc2heGh9Wr91Up7wieFDPNaD8VE3/JLm+7aWWADXFYaTbR2qU59BzPI0xiv5Lsykm2jtUpz6DmeRpjFfyXZlMhdD3sPYpZyOa488UdtbPj3lJJGo7a2fHvKST0qFmN2IREsNttS7snObs8RpstsfEo/3pA7sQ1q1Luyc5uzxGmy2x8Sj/ekDuxDzud/mt6fBMb4dS4aM2pnJTMSVI1GbUzkpmJKmpKsqyiN10rz36VNLtwbbR/8Am+g3SiN10rz36VNLtwbbR/8Am+gysD+cTb/yWn9snXmaUdM5tb+Sp3HDmo5KnYFPSHJWioRC47G6ZlocnKJEjwEcktCRUV7UVF8mlaKld4yXnyV4xL9YzSULqSHkN6BqSHkN6DEvuTRzld2tuolJNORKqi+vPkrxiX6xmkefJXjEv1jNJQupIeQ3oGpIeQ3oPjFFPd4HOFu0F9efJXjEv1jNJNRa8B5xnpdjGKrGtRa09HrPRctis5LcyFBTFEpRysS+vr6vgd8GMsRVrSwoKb3TO87i+I44OZvdM7zuL4jjg9OkvDs2FadU1iP5Kl0WB/lsl+gnecUvNYj+SpdFgf5bJfoJ3nGVut7qHt5KSZXPXYZyLiu5K5jzrRmJ+5T0VFxXclcx51ozE/cpFuRz4u7mfc3a3fyJZHpDa3+xO8hII9IbW/2J3kN5EzF2EJbC+LGtxynNoXhofVq/dVKe8InhQz5sa3HKc2heGh9Wr91Up7wieFDPNaD8VE3/ACS5vu2llgA1xWGk20dqlOfQczyNMYr+S7MpJto7VKc+g5nkaYxX8l2ZTIXQ97D2KWcjmuPPFHbWz495SSRqO2tnx7ykk9KhZjdiERLDbbUu7Jzm7PEabLbHxKP96QO7ENatS7snObs8Rpslsl1xDkFdgSk4Cr7LmIqqedzv81vT4JjfDrvLiozamclMxJUxVHUxAbDYjorK6k9KbxIWmpdf7rOlDUlWVzRG66V579Kml24Nto//ADfQbvRUO4mqTW9U+aR6VbytVUOyl7HZWnrjzpBbE8nXcXVd6uqvAvqToMXFmmytKrGclaIvl/qW8Nivl0anWUo66TfQXSb6FwbHlF8Uh9LtI2PKL4pD6XaTQ43QPbdw+zqwV+rrcU/dJvoLpN9C4Njyi+KQ+l2kbHlF8Uh9LtIxuge27h9jBX6utxT9deA5M/bAoOXoKbgMoyE2G10u5zkbXfW7VK76mANLIzaTkFIzUqRSO5qtVUUjUhta+1M56HlsVnJbmQ88Uhta+1M56HlsVnJbmQx112fC38iXKWu3cygpvdM7zuL4jjg5m90zvO4viOODZyXh2bCGdU1iP5Kl0WB/lsl+gnecUvNYj+SpdFgf5bJfoJ3nGVut7qHt5KSZXPXYZyLiu5K5jzrRmJ+5T0VFxXclcx51ozE/cpFuRz4u7mfc3a3fyJZHpDa3+xO8hII9IbW/2J3kN5EzF2EJbC+LGtxynNoXhofVq/dVKe8InhQz5sa3HKc2heGh9Wr91Up7wieFDPNaD8VE3/JLm+7aWWADXFYaTbR2qU59BzPI0xiv5Lsykm2jtUpz6DmeRpjFfyXZlMhdD3sPYpZyOa488UdtbPj3lJJGo7a2fHvKST0qFmN2IREsNstUPRk5N3aon+nbhWr+40subgy8+iNnEgva110iPRrkR1SojkR2Bb63/WpQb5VkVa3tRVPnUUPIQy0/c6+bmHR0iXter9kiHHvG3tVZfmpZbIl+hg1LLZEv0MKD1FDyEGooeQhFxXj/AOQv4X7PvCE9Cdbj0DKysKXullGQ23a1uViNStUSqtbnCp3OiIzHVE9q1GmWo0qo5KuMRfpMLbjYkSLR6PStFSN9BlocisaewVXZa1SvZv5klYt7Cv0QsvVDMtvSg1QzLb0oeetRQ8hBqKHkIaPFB3u8P2dGFr6eP6PQuqGZbelDh01DYiq97ERErVVciIib9dZ571FDyEGooeQ0YoO93h+xha+nj+jYbOadh2QT11IqjoMvC8ij0xXOulc5Wr6Uv1V+r1mFOGtRiVNSpPUcmykpVspBbBbYhEcquVVUjUhta+1M56HlsVnJbmQ8/sk3UpFgS8DHjxmsT1JXfcvqTD8D0GxqNqRuBLyez0GJuueixIbfNEXkS5RMrl2Hn+b3TO87i+I44OZvdM7zuL4jjg20l4dmwhnVMpWx9WSpuVjltGFQsrLy8WVmHOgw7hVSqpb6rWlftNSB0T9Gwp5ESLYh9Ne5i1tN4nrcLYkN7ZGUjeVc1Uar1S4RVSqtasNW92mgScFYDER2HCp3kObmHNukhrUjERV31rwIm8dcnRsvRyKsJLQ+I52Vykwj0htb/YneQ6IUw5EVyqqtRyNWv13q0WpFvEmPAdPOhwJdK4kaI1jU9q1aCdEit7JzlyZDrrrQvaxrccpzaF4aHNq9a5mlKv8A2ETwoZKgQmyENjEX+iExG1+praq+whWmGLMsmZm/VMzUWMleSrrlvY1DzqgUvo8R6WfakycyMahZ4ANcVhpNtHapTn0HM8jTGK/kuzKSbaO1SnPoP1nQ9EfWi4FrQyF0PeQ9ilnI5rjztRyfhM+PeUk1Fq7F1F8A7rH6RsXUXwDusfpL1l1cs1qJeO4fZ8pKxNXW4qqoVFq7F1F8A7rH6RsXUXwDusfpPrG2V9DuH2c4LE1dbiqqhUWrsXUXwDusfpGxdRfAO6x+kY2yvodw+xgsTV1uOi1J+X/7iL9JhrcG20f/AJvoN+oahYFAQvI0c25h3SvqVVdfWqta19iEenbFpSyXyfnViv8AJV3FTlbVXVXirfwIZGBPw4dIYUqLe1quvLWSXQnLCvPMpSoVFq7F1F8A7rH6RsXUXwDusfpNdjbK+h3D7I2CxNXW4qqoVFq7F1F8A7rH6RsXUXwDusfpGNsr6HcPsYLE1dbiqqjriR2w7yrWq3kRL7lX0IiIW1sX0XwDusfpJkrQdGWK/iQocvBc1Md61vT2OeqqnwPh91kJUqhQ3KowZ/mqIa/a5sMiSDlnaYZcxnNuYMNcMNq4XO3nrgq9CV796wENNnrPHT1cOxaEsZyV3UZ6Kku317719SGTsFmos5IwIlIOuoz3RXPVd9ZiJ0ehKvRUZOkIc1FRZuYSqtaqvz5eSEmC6Gi9mzKU7OLVMztfG4viOPmtN9C1Jq1dR0698SM2NdxHue6qJUlaqqreqvYTq2JaMyY3WLoNVAunloUNrFa7InXmRcGiaisK030Fab6Fn7EtGZMbrF0DYlozJjdYug7sa5X0uOMGiaisK030OiYlkj30Wpaql9KKmGpULW2JaMyY3WLoGxLRmTG6xdBw66qUclSsd1vGDRNRUL7mEv4jrpyurRjEwu9C+0s21xYTElH6upptzFVtUCGuFiKl97k9DlRakT0VrXhvbDIWO0XYj+JCbAhuam2RXXT09ivX+n4VEKcs3fSi+RsUhLFet5YzkVIDfXX/AOa+pCqnKUj0knYSrFRq2qv2fbYTYP8AVEU7bN6WdEa2j6NWuam0uFq/twsD4i716tELJsMoRtBS0KFDSpGsRqfBDWbArX3m1XTNJuWJMxFuoj3YVXeTeanoQsNEubyFtISTZSFeJlXzXWQo0VYrqzkAE86TCWW2KwbLYKQZ9qq1r0iNqc5qo5EVGuraqLeul6TS1tKS+VG62L95Z4OFRFtFZV+wpL5UbrYn3jYUl8qN1sT7y0AcXjdBzWpV+wpL5UbrYn3jYUl8qN1sT7y0ALxugVqVfsKS+VG62J942FJfKjdbE+8tAC8boFalX7CkvlRutifeNhSXyo3WxPvLQAvG6BWpV+wpL5UbrYn3jYUl8qN1sT7y0ALxugVqVfsKS+VG62J942FJfKjdbE+8tAC8boFalX7CkvlRutifed8paUkoLrqKxHL/APauf31UskHKNRLEFZhZGxSXkGKyExMFRpkS0nKNWqW8o1noakWLUl+vLLNAVEW04Kv2FJfKjdbE+8bCkvlRutifeWgDi8boOa1Kv2FJfKjdbE+8bCkvlRutifeWgBeN0CtSr9hSXyo3WxPvGwpL5UbrYn3loAXjdArUreTtKyUFbqKxHLvvVz1/5qpuNF2MS9FIiQWNvYLxlwfRwcIlWA5AAAAAAAAAAAAAAAAAAAAAAAAAAAAAAAAAAAAAAAAAAAAAAAAAAAAAAAAAAAAAAAAAAAAAAAAAAAAAAAAAAAAAAAAAAAAAAAAAAAAAAAAAAAAAAAAAAAAAAAAAAAAAAAAAAAAAAAAAAAAAAAAAAAAAAAAAAAAAAAAAAAAAAAAAAAAAAAAAAAAAAAAAP//Z"/>
          <p:cNvSpPr>
            <a:spLocks noChangeAspect="1" noChangeArrowheads="1"/>
          </p:cNvSpPr>
          <p:nvPr/>
        </p:nvSpPr>
        <p:spPr bwMode="auto">
          <a:xfrm>
            <a:off x="63500" y="-1039813"/>
            <a:ext cx="2143125" cy="21431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230" name="Picture 14" descr="http://www.peoplequiz.com/images/quizzes/LSU-Tigers-Footbal-542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24400" y="5029200"/>
            <a:ext cx="2362200" cy="1566694"/>
          </a:xfrm>
          <a:prstGeom prst="rect">
            <a:avLst/>
          </a:prstGeom>
          <a:noFill/>
        </p:spPr>
      </p:pic>
      <p:pic>
        <p:nvPicPr>
          <p:cNvPr id="9232" name="Picture 16" descr="http://jamie10landry.sportsblognet.com/files/2011/09/Syracuse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39000" y="1600200"/>
            <a:ext cx="1447800" cy="18581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pulent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258</TotalTime>
  <Words>1350</Words>
  <Application>Microsoft Office PowerPoint</Application>
  <PresentationFormat>On-screen Show (4:3)</PresentationFormat>
  <Paragraphs>138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Opulent</vt:lpstr>
      <vt:lpstr>Oriel</vt:lpstr>
      <vt:lpstr>“How Re-Dos and Corrections Can Improve Your Teaching”</vt:lpstr>
      <vt:lpstr>Agenda</vt:lpstr>
      <vt:lpstr>Initial Impressions </vt:lpstr>
      <vt:lpstr>How will allowing students to correct their work make me a better teacher?</vt:lpstr>
      <vt:lpstr>Semantics?  </vt:lpstr>
      <vt:lpstr>What, Exactly AM I Talking About?</vt:lpstr>
      <vt:lpstr>Why do it at all?</vt:lpstr>
      <vt:lpstr>Why do it at all?</vt:lpstr>
      <vt:lpstr>Why do it at all?</vt:lpstr>
      <vt:lpstr>Why do it at all </vt:lpstr>
      <vt:lpstr>Why do it at all </vt:lpstr>
      <vt:lpstr>Why do it at all  </vt:lpstr>
      <vt:lpstr>Slide 13</vt:lpstr>
      <vt:lpstr>What does it Look like? </vt:lpstr>
      <vt:lpstr>Interdependence</vt:lpstr>
      <vt:lpstr>Corrections Cont.</vt:lpstr>
      <vt:lpstr>My Experience:  Tests and Quizzes</vt:lpstr>
      <vt:lpstr>My Experience:  Projects </vt:lpstr>
      <vt:lpstr>My Experience:  Other assignments</vt:lpstr>
      <vt:lpstr>Ok, I’m interested, now what?</vt:lpstr>
      <vt:lpstr>Ok, I’m interested, now what?</vt:lpstr>
      <vt:lpstr>IN house examples?</vt:lpstr>
      <vt:lpstr>How will allowing students to correct their work make me a better teacher?</vt:lpstr>
      <vt:lpstr>Questions?  Comments?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Cannon</dc:creator>
  <cp:lastModifiedBy>Chris Cannon</cp:lastModifiedBy>
  <cp:revision>29</cp:revision>
  <dcterms:created xsi:type="dcterms:W3CDTF">2011-10-12T20:37:35Z</dcterms:created>
  <dcterms:modified xsi:type="dcterms:W3CDTF">2011-10-20T01:16:13Z</dcterms:modified>
</cp:coreProperties>
</file>