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70" r:id="rId6"/>
    <p:sldId id="257" r:id="rId7"/>
    <p:sldId id="265" r:id="rId8"/>
    <p:sldId id="272" r:id="rId9"/>
    <p:sldId id="273" r:id="rId10"/>
    <p:sldId id="266" r:id="rId11"/>
    <p:sldId id="274" r:id="rId12"/>
    <p:sldId id="261" r:id="rId13"/>
    <p:sldId id="276" r:id="rId14"/>
    <p:sldId id="267" r:id="rId15"/>
    <p:sldId id="258" r:id="rId16"/>
    <p:sldId id="268" r:id="rId17"/>
    <p:sldId id="269" r:id="rId18"/>
    <p:sldId id="271" r:id="rId19"/>
    <p:sldId id="259" r:id="rId20"/>
    <p:sldId id="260"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4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BE4767-ED3D-48E8-B873-808AD1C1AAB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E4767-ED3D-48E8-B873-808AD1C1AA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2BE4767-ED3D-48E8-B873-808AD1C1AAB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2BE4767-ED3D-48E8-B873-808AD1C1AAB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BE4767-ED3D-48E8-B873-808AD1C1AAB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F9B068-FA13-4ECA-9578-44C48AD79CBB}" type="datetimeFigureOut">
              <a:rPr lang="en-US" smtClean="0"/>
              <a:pPr/>
              <a:t>10/21/2011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E4767-ED3D-48E8-B873-808AD1C1AAB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2BE4767-ED3D-48E8-B873-808AD1C1AAB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2BE4767-ED3D-48E8-B873-808AD1C1AA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2BE4767-ED3D-48E8-B873-808AD1C1AA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2BE4767-ED3D-48E8-B873-808AD1C1AAB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FF9B068-FA13-4ECA-9578-44C48AD79CBB}" type="datetimeFigureOut">
              <a:rPr lang="en-US" smtClean="0"/>
              <a:pPr/>
              <a:t>10/21/2011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2BE4767-ED3D-48E8-B873-808AD1C1AAB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FF9B068-FA13-4ECA-9578-44C48AD79CBB}" type="datetimeFigureOut">
              <a:rPr lang="en-US" smtClean="0"/>
              <a:pPr/>
              <a:t>10/21/2011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F9B068-FA13-4ECA-9578-44C48AD79CBB}" type="datetimeFigureOut">
              <a:rPr lang="en-US" smtClean="0"/>
              <a:pPr/>
              <a:t>10/21/2011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2BE4767-ED3D-48E8-B873-808AD1C1AAB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http://psycnet.apa.org/index.cfm?fa=buy.optionToBuy&amp;id=2003-99913-012" TargetMode="Externa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2" Type="http://schemas.openxmlformats.org/officeDocument/2006/relationships/hyperlink" Target="http://www.whyvill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Chris Cannon</a:t>
            </a:r>
          </a:p>
          <a:p>
            <a:r>
              <a:rPr lang="en-US" dirty="0" smtClean="0"/>
              <a:t>Sandy Creek High School</a:t>
            </a:r>
            <a:endParaRPr lang="en-US" dirty="0"/>
          </a:p>
        </p:txBody>
      </p:sp>
      <p:sp>
        <p:nvSpPr>
          <p:cNvPr id="2" name="Title 1"/>
          <p:cNvSpPr>
            <a:spLocks noGrp="1"/>
          </p:cNvSpPr>
          <p:nvPr>
            <p:ph type="ctrTitle"/>
          </p:nvPr>
        </p:nvSpPr>
        <p:spPr/>
        <p:txBody>
          <a:bodyPr/>
          <a:lstStyle/>
          <a:p>
            <a:r>
              <a:rPr lang="en-US" dirty="0" smtClean="0"/>
              <a:t>“The Lighter Side of Educational Research”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attendance matter?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General correlation</a:t>
            </a:r>
          </a:p>
          <a:p>
            <a:r>
              <a:rPr lang="en-US" dirty="0" smtClean="0"/>
              <a:t>Certain days more important</a:t>
            </a:r>
          </a:p>
          <a:p>
            <a:r>
              <a:rPr lang="en-US" dirty="0" smtClean="0"/>
              <a:t>Mandatory attendance policies not as effective</a:t>
            </a:r>
          </a:p>
          <a:p>
            <a:r>
              <a:rPr lang="en-US" dirty="0" smtClean="0"/>
              <a:t>Selective attendance policies more effective</a:t>
            </a:r>
          </a:p>
          <a:p>
            <a:pPr lvl="1"/>
            <a:r>
              <a:rPr lang="en-US" dirty="0" smtClean="0"/>
              <a:t>Chen study:  General attendance had 5.1% improvement on exam score</a:t>
            </a:r>
          </a:p>
          <a:p>
            <a:pPr lvl="1"/>
            <a:r>
              <a:rPr lang="en-US" dirty="0" smtClean="0"/>
              <a:t>Narrowed down to specific days had 18% improvement on exam score</a:t>
            </a:r>
          </a:p>
          <a:p>
            <a:pPr lvl="1"/>
            <a:r>
              <a:rPr lang="en-US" dirty="0" smtClean="0"/>
              <a:t>Review days, activity days, introduction of new unit most important</a:t>
            </a:r>
          </a:p>
          <a:p>
            <a:r>
              <a:rPr lang="en-US" sz="2100" dirty="0" smtClean="0"/>
              <a:t>Allen, D. O., &amp; Webber, D. J. (2010). Attendance and exam performance at y: a case study. </a:t>
            </a:r>
            <a:r>
              <a:rPr lang="en-US" sz="2100" i="1" dirty="0" smtClean="0"/>
              <a:t>Research in Post-Compulsory Education</a:t>
            </a:r>
            <a:r>
              <a:rPr lang="en-US" sz="2100" dirty="0" smtClean="0"/>
              <a:t>, 15(1), 33-47.</a:t>
            </a:r>
          </a:p>
          <a:p>
            <a:r>
              <a:rPr lang="en-US" sz="2100" dirty="0" smtClean="0"/>
              <a:t>Chen, J., &amp; Lin, T. (2008). Class Attendance and Exam Performance: A Randomized Experiment. </a:t>
            </a:r>
            <a:r>
              <a:rPr lang="en-US" sz="2100" i="1" dirty="0" smtClean="0"/>
              <a:t>Journal of Economic Education</a:t>
            </a:r>
            <a:r>
              <a:rPr lang="en-US" sz="2100" dirty="0" smtClean="0"/>
              <a:t>, 39(3), 213-227.</a:t>
            </a:r>
          </a:p>
          <a:p>
            <a:endParaRPr lang="en-US" dirty="0"/>
          </a:p>
        </p:txBody>
      </p:sp>
      <p:pic>
        <p:nvPicPr>
          <p:cNvPr id="8194" name="Picture 2" descr="http://t3.gstatic.com/images?q=tbn:ANd9GcQOqC-LAe2kNa-S_gN7lbAjKgrqOoxBWhKZIBEAhp8fnbbv66vQ0w"/>
          <p:cNvPicPr>
            <a:picLocks noChangeAspect="1" noChangeArrowheads="1"/>
          </p:cNvPicPr>
          <p:nvPr/>
        </p:nvPicPr>
        <p:blipFill>
          <a:blip r:embed="rId2" cstate="print"/>
          <a:srcRect/>
          <a:stretch>
            <a:fillRect/>
          </a:stretch>
        </p:blipFill>
        <p:spPr bwMode="auto">
          <a:xfrm>
            <a:off x="7243763" y="0"/>
            <a:ext cx="1900238"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teacher</a:t>
            </a:r>
            <a:endParaRPr lang="en-US" dirty="0"/>
          </a:p>
        </p:txBody>
      </p:sp>
      <p:sp>
        <p:nvSpPr>
          <p:cNvPr id="3" name="Content Placeholder 2"/>
          <p:cNvSpPr>
            <a:spLocks noGrp="1"/>
          </p:cNvSpPr>
          <p:nvPr>
            <p:ph sz="quarter" idx="1"/>
          </p:nvPr>
        </p:nvSpPr>
        <p:spPr/>
        <p:txBody>
          <a:bodyPr>
            <a:normAutofit/>
          </a:bodyPr>
          <a:lstStyle/>
          <a:p>
            <a:r>
              <a:rPr lang="en-US" dirty="0" smtClean="0"/>
              <a:t>Students rated teachers in 9 categories and in 4 descriptors of those categories </a:t>
            </a:r>
          </a:p>
          <a:p>
            <a:pPr lvl="1"/>
            <a:r>
              <a:rPr lang="en-US" dirty="0" smtClean="0"/>
              <a:t>(</a:t>
            </a:r>
            <a:r>
              <a:rPr lang="en-US" dirty="0" err="1" smtClean="0"/>
              <a:t>eg</a:t>
            </a:r>
            <a:r>
              <a:rPr lang="en-US" dirty="0" smtClean="0"/>
              <a:t>., friendly discipline, competent discipline, interesting discipline, composite </a:t>
            </a:r>
            <a:r>
              <a:rPr lang="en-US" dirty="0" err="1" smtClean="0"/>
              <a:t>discipliine</a:t>
            </a:r>
            <a:r>
              <a:rPr lang="en-US" dirty="0" smtClean="0"/>
              <a:t>)</a:t>
            </a:r>
          </a:p>
          <a:p>
            <a:r>
              <a:rPr lang="en-US" dirty="0" smtClean="0"/>
              <a:t>Strongest correlations to getting a “good teacher” rating:</a:t>
            </a:r>
          </a:p>
          <a:p>
            <a:pPr lvl="1"/>
            <a:r>
              <a:rPr lang="en-US" b="1" dirty="0" smtClean="0">
                <a:solidFill>
                  <a:schemeClr val="accent2"/>
                </a:solidFill>
              </a:rPr>
              <a:t>Competent discipline</a:t>
            </a:r>
          </a:p>
          <a:p>
            <a:pPr lvl="1"/>
            <a:r>
              <a:rPr lang="en-US" b="1" dirty="0" smtClean="0">
                <a:solidFill>
                  <a:schemeClr val="accent2"/>
                </a:solidFill>
              </a:rPr>
              <a:t>Friendly interaction with students</a:t>
            </a:r>
          </a:p>
          <a:p>
            <a:pPr lvl="1"/>
            <a:endParaRPr lang="en-US" dirty="0" smtClean="0"/>
          </a:p>
          <a:p>
            <a:pPr lvl="2"/>
            <a:r>
              <a:rPr lang="en-US" dirty="0" err="1" smtClean="0">
                <a:hlinkClick r:id="rId2"/>
              </a:rPr>
              <a:t>Babad</a:t>
            </a:r>
            <a:r>
              <a:rPr lang="en-US" dirty="0" smtClean="0">
                <a:hlinkClick r:id="rId2"/>
              </a:rPr>
              <a:t>, Elisha; </a:t>
            </a:r>
            <a:r>
              <a:rPr lang="en-US" dirty="0" err="1" smtClean="0">
                <a:hlinkClick r:id="rId2"/>
              </a:rPr>
              <a:t>Avni-Babad</a:t>
            </a:r>
            <a:r>
              <a:rPr lang="en-US" dirty="0" smtClean="0">
                <a:hlinkClick r:id="rId2"/>
              </a:rPr>
              <a:t>, Dinah; Rosenthal, </a:t>
            </a:r>
            <a:r>
              <a:rPr lang="en-US" dirty="0" smtClean="0">
                <a:hlinkClick r:id="rId2"/>
              </a:rPr>
              <a:t>Robert Journal </a:t>
            </a:r>
            <a:r>
              <a:rPr lang="en-US" dirty="0" smtClean="0">
                <a:hlinkClick r:id="rId2"/>
              </a:rPr>
              <a:t>of Educational Psychology, </a:t>
            </a:r>
            <a:r>
              <a:rPr lang="en-US" dirty="0" err="1" smtClean="0">
                <a:hlinkClick r:id="rId2"/>
              </a:rPr>
              <a:t>Vol</a:t>
            </a:r>
            <a:r>
              <a:rPr lang="en-US" dirty="0" smtClean="0">
                <a:hlinkClick r:id="rId2"/>
              </a:rPr>
              <a:t> 95(3), Sep 2003, 553-562.</a:t>
            </a:r>
            <a:endParaRPr lang="en-US" dirty="0" smtClean="0"/>
          </a:p>
          <a:p>
            <a:pPr lvl="1"/>
            <a:endParaRPr lang="en-US" dirty="0"/>
          </a:p>
        </p:txBody>
      </p:sp>
      <p:pic>
        <p:nvPicPr>
          <p:cNvPr id="1025" name="Picture 1" descr="C:\Users\Chris and Grace\AppData\Local\Microsoft\Windows\Temporary Internet Files\Content.IE5\J043SWWX\MC900047816[1].wmf"/>
          <p:cNvPicPr>
            <a:picLocks noChangeAspect="1" noChangeArrowheads="1"/>
          </p:cNvPicPr>
          <p:nvPr/>
        </p:nvPicPr>
        <p:blipFill>
          <a:blip r:embed="rId3" cstate="print"/>
          <a:srcRect/>
          <a:stretch>
            <a:fillRect/>
          </a:stretch>
        </p:blipFill>
        <p:spPr bwMode="auto">
          <a:xfrm>
            <a:off x="7543800" y="457200"/>
            <a:ext cx="1058863" cy="1022350"/>
          </a:xfrm>
          <a:prstGeom prst="rect">
            <a:avLst/>
          </a:prstGeom>
          <a:noFill/>
        </p:spPr>
      </p:pic>
      <p:pic>
        <p:nvPicPr>
          <p:cNvPr id="1026" name="Picture 2" descr="C:\Users\Chris and Grace\AppData\Local\Microsoft\Windows\Temporary Internet Files\Content.IE5\L4E7DFWA\MC900056116[1].wmf"/>
          <p:cNvPicPr>
            <a:picLocks noChangeAspect="1" noChangeArrowheads="1"/>
          </p:cNvPicPr>
          <p:nvPr/>
        </p:nvPicPr>
        <p:blipFill>
          <a:blip r:embed="rId4" cstate="print"/>
          <a:srcRect/>
          <a:stretch>
            <a:fillRect/>
          </a:stretch>
        </p:blipFill>
        <p:spPr bwMode="auto">
          <a:xfrm>
            <a:off x="152400" y="228600"/>
            <a:ext cx="1789112" cy="14271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Cheating as instructional tool?</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Cheating in virtual worlds: </a:t>
            </a:r>
            <a:r>
              <a:rPr lang="en-US" b="1" dirty="0" err="1" smtClean="0"/>
              <a:t>transgressive</a:t>
            </a:r>
            <a:r>
              <a:rPr lang="en-US" b="1" dirty="0" smtClean="0"/>
              <a:t> designs for learning</a:t>
            </a:r>
          </a:p>
          <a:p>
            <a:pPr lvl="1"/>
            <a:r>
              <a:rPr lang="en-US" b="1" dirty="0" smtClean="0"/>
              <a:t>Students who created “cheat” sites for </a:t>
            </a:r>
            <a:r>
              <a:rPr lang="en-US" b="1" dirty="0" smtClean="0">
                <a:hlinkClick r:id="rId2"/>
              </a:rPr>
              <a:t>www.whyville.com</a:t>
            </a:r>
            <a:r>
              <a:rPr lang="en-US" b="1" dirty="0" smtClean="0"/>
              <a:t> were more engaged in science classes</a:t>
            </a:r>
          </a:p>
          <a:p>
            <a:pPr lvl="1"/>
            <a:r>
              <a:rPr lang="en-US" b="1" dirty="0" smtClean="0"/>
              <a:t>More motivated to learn science concepts to apply to the cheat sites</a:t>
            </a:r>
          </a:p>
          <a:p>
            <a:pPr lvl="1"/>
            <a:r>
              <a:rPr lang="en-US" b="1" dirty="0" smtClean="0"/>
              <a:t>One teacher used it as an educational tool</a:t>
            </a:r>
          </a:p>
          <a:p>
            <a:pPr lvl="2"/>
            <a:r>
              <a:rPr lang="en-US" b="1" dirty="0" smtClean="0"/>
              <a:t>Had students create “cheat sites” using content from class</a:t>
            </a:r>
          </a:p>
          <a:p>
            <a:pPr lvl="2"/>
            <a:r>
              <a:rPr lang="en-US" b="1" dirty="0" smtClean="0"/>
              <a:t>Student test scores improved</a:t>
            </a:r>
          </a:p>
          <a:p>
            <a:r>
              <a:rPr lang="en-US" dirty="0" err="1" smtClean="0"/>
              <a:t>Kafai</a:t>
            </a:r>
            <a:r>
              <a:rPr lang="en-US" dirty="0" smtClean="0"/>
              <a:t>, Y. B., &amp; Fields, D. A. (2009). Cheating in virtual worlds: </a:t>
            </a:r>
            <a:r>
              <a:rPr lang="en-US" dirty="0" err="1" smtClean="0"/>
              <a:t>Transgressive</a:t>
            </a:r>
            <a:r>
              <a:rPr lang="en-US" dirty="0" smtClean="0"/>
              <a:t> designs for learning.</a:t>
            </a:r>
            <a:r>
              <a:rPr lang="en-US" i="1" dirty="0" smtClean="0"/>
              <a:t> On the Horizon, 17</a:t>
            </a:r>
            <a:r>
              <a:rPr lang="en-US" dirty="0" smtClean="0"/>
              <a:t>(1), 12-12-20. doi:10.1108/10748120910936117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OBFUSCATE</a:t>
            </a:r>
            <a:endParaRPr lang="en-US" dirty="0"/>
          </a:p>
        </p:txBody>
      </p:sp>
      <p:sp>
        <p:nvSpPr>
          <p:cNvPr id="3" name="Content Placeholder 2"/>
          <p:cNvSpPr>
            <a:spLocks noGrp="1"/>
          </p:cNvSpPr>
          <p:nvPr>
            <p:ph sz="quarter" idx="1"/>
          </p:nvPr>
        </p:nvSpPr>
        <p:spPr/>
        <p:txBody>
          <a:bodyPr/>
          <a:lstStyle/>
          <a:p>
            <a:r>
              <a:rPr lang="en-US" dirty="0" smtClean="0"/>
              <a:t>Students who purposefully used more complex on college entrance essays less likely to be chosen!</a:t>
            </a:r>
          </a:p>
          <a:p>
            <a:endParaRPr lang="en-US" dirty="0" smtClean="0"/>
          </a:p>
          <a:p>
            <a:endParaRPr lang="en-US" dirty="0"/>
          </a:p>
        </p:txBody>
      </p:sp>
      <p:graphicFrame>
        <p:nvGraphicFramePr>
          <p:cNvPr id="32772" name="Object 4"/>
          <p:cNvGraphicFramePr>
            <a:graphicFrameLocks noChangeAspect="1"/>
          </p:cNvGraphicFramePr>
          <p:nvPr/>
        </p:nvGraphicFramePr>
        <p:xfrm>
          <a:off x="533400" y="2743200"/>
          <a:ext cx="5068103" cy="3381375"/>
        </p:xfrm>
        <a:graphic>
          <a:graphicData uri="http://schemas.openxmlformats.org/presentationml/2006/ole">
            <p:oleObj spid="_x0000_s32772" name="Chart" r:id="rId3" imgW="6096060" imgH="4067085" progId="MSGraph.Chart.8">
              <p:embed followColorScheme="full"/>
            </p:oleObj>
          </a:graphicData>
        </a:graphic>
      </p:graphicFrame>
      <p:sp>
        <p:nvSpPr>
          <p:cNvPr id="7" name="TextBox 6"/>
          <p:cNvSpPr txBox="1"/>
          <p:nvPr/>
        </p:nvSpPr>
        <p:spPr>
          <a:xfrm>
            <a:off x="5867400" y="2971800"/>
            <a:ext cx="2286000" cy="923330"/>
          </a:xfrm>
          <a:prstGeom prst="rect">
            <a:avLst/>
          </a:prstGeom>
          <a:noFill/>
        </p:spPr>
        <p:txBody>
          <a:bodyPr wrap="square" rtlCol="0">
            <a:spAutoFit/>
          </a:bodyPr>
          <a:lstStyle/>
          <a:p>
            <a:r>
              <a:rPr lang="en-US" dirty="0" smtClean="0"/>
              <a:t>*1,300 entrance applications to Stanford University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Uniforms</a:t>
            </a:r>
            <a:endParaRPr lang="en-US" dirty="0"/>
          </a:p>
        </p:txBody>
      </p:sp>
      <p:sp>
        <p:nvSpPr>
          <p:cNvPr id="3" name="Content Placeholder 2"/>
          <p:cNvSpPr>
            <a:spLocks noGrp="1"/>
          </p:cNvSpPr>
          <p:nvPr>
            <p:ph sz="quarter" idx="1"/>
          </p:nvPr>
        </p:nvSpPr>
        <p:spPr/>
        <p:txBody>
          <a:bodyPr>
            <a:normAutofit/>
          </a:bodyPr>
          <a:lstStyle/>
          <a:p>
            <a:r>
              <a:rPr lang="en-US" dirty="0" err="1" smtClean="0"/>
              <a:t>Gossman</a:t>
            </a:r>
            <a:r>
              <a:rPr lang="en-US" dirty="0" smtClean="0"/>
              <a:t>, J. (2011). Research examines school uniforms' impact on education. </a:t>
            </a:r>
            <a:r>
              <a:rPr lang="en-US" i="1" dirty="0" smtClean="0"/>
              <a:t>Education Daily</a:t>
            </a:r>
            <a:r>
              <a:rPr lang="en-US" dirty="0" smtClean="0"/>
              <a:t>, 44(150), 3.</a:t>
            </a:r>
          </a:p>
          <a:p>
            <a:endParaRPr lang="en-US" dirty="0" smtClean="0"/>
          </a:p>
          <a:p>
            <a:r>
              <a:rPr lang="en-US" dirty="0" smtClean="0"/>
              <a:t>Meta-analysis from National Bureau of Educational Research</a:t>
            </a:r>
          </a:p>
          <a:p>
            <a:pPr lvl="1"/>
            <a:r>
              <a:rPr lang="en-US" dirty="0" smtClean="0"/>
              <a:t>NO statistically significant impact on grades</a:t>
            </a:r>
          </a:p>
          <a:p>
            <a:pPr lvl="1"/>
            <a:r>
              <a:rPr lang="en-US" dirty="0" smtClean="0"/>
              <a:t>Minor impact on discipline</a:t>
            </a:r>
          </a:p>
          <a:p>
            <a:pPr lvl="1"/>
            <a:r>
              <a:rPr lang="en-US" dirty="0" smtClean="0"/>
              <a:t>NO statistically significant impact on standardized tests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Confused on the Purpose?</a:t>
            </a:r>
            <a:endParaRPr lang="en-US" dirty="0"/>
          </a:p>
        </p:txBody>
      </p:sp>
      <p:sp>
        <p:nvSpPr>
          <p:cNvPr id="3" name="Content Placeholder 2"/>
          <p:cNvSpPr>
            <a:spLocks noGrp="1"/>
          </p:cNvSpPr>
          <p:nvPr>
            <p:ph sz="quarter" idx="1"/>
          </p:nvPr>
        </p:nvSpPr>
        <p:spPr/>
        <p:txBody>
          <a:bodyPr/>
          <a:lstStyle/>
          <a:p>
            <a:r>
              <a:rPr lang="en-US" dirty="0" smtClean="0"/>
              <a:t>Official policy of the Kansas State Board of Education:</a:t>
            </a:r>
          </a:p>
          <a:p>
            <a:r>
              <a:rPr lang="en-US" dirty="0" smtClean="0"/>
              <a:t>“While individual school systems are allowed to teach both Creationism and Evolution, children should not believe in Darwin's theory of evolution any more than they believe in Newton's theory of gravitation, Faraday's and Maxwell's theory of electromagnetism, or Pasteur's theory that germs cause disease.” (1999)  </a:t>
            </a:r>
            <a:endParaRPr lang="en-US" dirty="0"/>
          </a:p>
        </p:txBody>
      </p:sp>
      <p:pic>
        <p:nvPicPr>
          <p:cNvPr id="8194" name="Picture 2" descr="http://t3.gstatic.com/images?q=tbn:ANd9GcQ2eXUTRvL37AmglWpR_b2u05Kc6CTKVCAbBeiI-pCwvEtg8HpcHQ"/>
          <p:cNvPicPr>
            <a:picLocks noChangeAspect="1" noChangeArrowheads="1"/>
          </p:cNvPicPr>
          <p:nvPr/>
        </p:nvPicPr>
        <p:blipFill>
          <a:blip r:embed="rId2" cstate="print"/>
          <a:srcRect/>
          <a:stretch>
            <a:fillRect/>
          </a:stretch>
        </p:blipFill>
        <p:spPr bwMode="auto">
          <a:xfrm>
            <a:off x="7274012" y="1"/>
            <a:ext cx="1869988" cy="1828800"/>
          </a:xfrm>
          <a:prstGeom prst="rect">
            <a:avLst/>
          </a:prstGeom>
          <a:noFill/>
        </p:spPr>
      </p:pic>
      <p:pic>
        <p:nvPicPr>
          <p:cNvPr id="8196" name="Picture 4" descr="http://t1.gstatic.com/images?q=tbn:ANd9GcT12C5YVOEcYHj_ZH4PRKKNoGbB7oIP5XQI4RP5MnoBo2GHSb1f0g"/>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noFill/>
        </p:spPr>
      </p:pic>
      <p:sp>
        <p:nvSpPr>
          <p:cNvPr id="8198" name="AutoShape 6" descr="data:image/jpg;base64,/9j/4AAQSkZJRgABAQAAAQABAAD/2wCEAAkGBhQSERUUExQWFRQWGBgYGBgYGBocGBkZGRscGRgYHhocHCYeGh0jGhsYIC8gIycpLCwsHB4xNTAqNSYrLCkBCQoKBQUFDQUFDSkYEhgpKSkpKSkpKSkpKSkpKSkpKSkpKSkpKSkpKSkpKSkpKSkpKSkpKSkpKSkpKSkpKSkpKf/AABEIAOcA2gMBIgACEQEDEQH/xAAcAAACAgMBAQAAAAAAAAAAAAAFBgMEAQIHAAj/xAA8EAABAgQEAwcDAwQCAgIDAQABAhEAAyExBAUSQVFhcQYTIoGRofAyscHR4fEHI0JSFGIzckOCFiSSFf/EABQBAQAAAAAAAAAAAAAAAAAAAAD/xAAUEQEAAAAAAAAAAAAAAAAAAAAA/9oADAMBAAIRAxEAPwBDlqNXYXDP85Ros18vzGnePxO3z1jVa9ukBI9D85PGiCACLvfyYxqFhqvz+esZmsHDijsxpTeAiSXf7+XWNVTAfWn2/SPTLEc/n3iFQMBlUuxjRO3H4YwVExJJl6i3GAll4bU1ze0WVZStn7tVHJ4D5+YYMryc6QRUlnL8ffg8OOEyQpkFRASpO2x5V2Y/aA5DMkh6P/FILYDsz3gB1gVArwtfrF7Nct72d/bSxYkjo3zygthcKUpSS5aof3f3gIZ/ZNEtgQdR/wAnqXcEtt5ws5llmhXhqOPKOqolpnyjRl+Jq8qiEoZaozNJHhQ4JO+x9x9oBNUWLecYBixiZHjUE+IDeJsHgi7t8/V29IDbAZGpawAGqHeCGO7PKlpBu5ZvX9IYuz2XrUpKqJSCHJuHfVt78oI9ocIlMzwvp8NORd/K8BzSdJLsRGi6P14Q04zJe8UrQWUA4DX38+vK8L8ySxUCPEDAVdXzjHi3SJDLDP8APn6RArkDAb0+DjeI5gYmMAt+Y3bzv7Bz7QGiSzxvq9IwU+ke+fiA2SqLPeqH+R94qIVGXPCAtGZwPz4TGXo/n7fzGCn50t+Yk02f58r7QGolFuLV+fN4imqc/p86RYCqM+725NdnblFdW8BD3fP40by5TxNKlBRD0BP7faGLKsllTAdOpCk7qqCRt6vAUcu7KLmqCdQAKTxLUfb5WLqexSpapeshiSSx/wARvW4JHoRDpkGCCZAWs6VF2HFtzuzu3URZkZKmcoaZgcFXhIa9veA92V7PGapSk0QkuOFDYdKesGu1OISJRSLpA6s1xxaJ8JO7qWZQoam9CQLVa4hW7RZiCp0qpw5AVtweAqZFgxNUVlNUgAAt/lbfnFrHYPRQONRIBa/52PnFbIc0VKW7BSVfUn/Vi4Vfl8aDeaS0zEJUgEEK1MSGL3HR6+cAvZfjwnWdTNTgeBNrEv0eAGZY0zSoBRSjhubMH4kQYx+QTE94sVCqVP03FR6V6wEXhCmWQwotlDnYF+v2gNsBkTJG6lOQgVIBoHNtweUWcZloQk0GoMWHLawBLfbyi/l095juE6kBAfiBYDzPvE6MrKNWpi+4uxcv7H5cKeW4orUEoNS2mnGp2qwDecOOJ7PPK1Euqoa78zyesAZEpKVJUL1vyLkv605iGf8A57Aal2AKuZ2HL5xgE/EJ7slICtQJqx9OlvKB+JydAUpZSFJep2elRy/T1dU91NqosSPIOLNwBgdjsvCUnSCXcXvXbp+IDm2fYES1OmgNh03gMS33+ecdExeSgq1zUUY6gNrMKdD6iFLPMlErSoHwrDgbj5ekAD1xskx4pjCkmA3fjEiIg0n56RMhVbwGGqTaMO3wxvqjZJpb56QFgU9W8n+fLyEuG5D7U+c4j6725/Gjy0kFtwWqPKvtAbzJLOadH+cojmS3IG5JiRAr5fztF6Tl7p2Be55XFnPSAHype9WsWv1gvgcQtA0slQPP1384jVlEwJUUEKABUU2NLkA3+coornl6Ps78W4wDrIzBYSCzkAAB3DNQt6QXyOZ3ivEmalRP1JT4Rd6NwAing8bLlSynQFq/2USC+4A5fiGfsooN3upLgOQD9IaxEAPzrWCAVOA/isG0k6vL5tC2rAOlySSXYPUO703Br+Ye8bipeIlFRWiTqfTqOx32oWjlvaKRPwszSoshTqSQ5QXNdJZwX2gDuW4BU0OkDUlTKa44KG4ci3WHrLMEoIKSKsTUXavnCB2Jzdchf9waQsOJjEpNrkffZo6CMb3tpiCnT/8AG5uKAqYABm5wFbFSSTpQGf7c4WsZlP1oSX1qBUfN2vxJh7kZfpR4tVSwFiXA/eEjOcU30AIS5DqoaCpe/H1FIAdmeCma0pDHSA4F/M1bh5RkZbOustfwj0b2+PEWCzyTLUSUE3GpiAa39RDPgMXhpoSklQUaUI619vWAXsEe7dSg5NQDcNUE06eoiHMJsxak1ZLklr1t7OIb8f2XeW8tQTLFyHKyHo5NfKtjCwcKpJLORWhrQtAXcBq7tJIAIJDmzWfmb+kMGVJUqiQpQ42D1cVc0r8EKSMy8KUTFOTU7AM7J+9gIa8gzUzvAFd2gBgR9Si2336bwF/MOzy1JUlwAQ3Jvbn1hD7WZHrSlKSHFL+g+0dPxGVKQlwpUxJu5e+8J+cYNlOoOhRYjkaA+/2gOQZjkypKgCxBdvzt0igUt+0OPa3DKTKDgsVHT0Fvub8BCdMSevPZ6n8H0MBhSYyB6xkJPzyjZSIDwVT584RoU8/tGxUwjcSBxPrAWEhw9vn8RmbvuHNeX8RGqZ+v5iSa2tX8U+UgMy5pBp6GvOx84KKxBKAAWelhZ3IBZ3d/aKUhAKx82f8AH2iYhSQGsS+xHFzzpAa4PGFKtSHUUvpAD7VJ5BvtFCZNahsKAczcn5w4Q0KzMCQUJQApVXSAKCgLtvWFuflytOvbUE+e8AzYPMu8w6lFP9xJCSoHwu/1NtQmDHZtagpIll9YIIdqA8/P0hCy/NVyUrYsTRuOw+cosYPP1jWCfE4KCP8AAgh262gOvZ7gpfcmWR4mATQOG2b2rAn/AIyJkmTJ/wDItCgTR2pX8e3OIj2lTOmyHGuYmWsKs2qwfYV3+8NPZPJ0y0AltZqeBLupuUBnKexidIB8IsyWArx529Iacv7OSZLaUB+LCL+HAAoGB2iaA0MoUp+0VcRkslZdctJPMRdjwgAeN7JSFoKUoAhJzPsenChwmjm7kEdR9JsxHCOpxWxmDExJDsePy45QHOsp7Rpl+BihJJv4g/EG5ET9ocfL0Om5Dknwj3MAe1/Z3FyFa5ZAAJIAo97bPW1ISpmaGf4Zqlak7cwa09YAjg2nTSnvAkAu5NaN6cekPOV5clI+tKq0YMw4nq3zfnsiQlJ8KmVsXNjUl2c8NvOD+ByyYGPeaeLc9xWvX94B8Vm0xPhCtQ6cufkN4F47EBR8btwBqQ/8QGSSFAO4Ni9yNjteLU7K5gOp3f2FX+coAP21kmZIcA+EhxwG6n9egjmGIDG36x2Oas6SkmhozFjxep2b3jnXbTL0yZwYuVOSOFfzWAAy1U6P89YnMo6QT9JJAPEhiR5OPWKiVHaLMg7O3P55wEa0+/CI+7PH56xaf0jGkcD88oDen4+/7Rm55/OfSMS01Y/KvEs0jUXtt5n+YCSUklzsP14/LxtMnFKXpV6bFx89YjloJBq5r6u/3ivjEeBNTz9AGPCg94Anl2LTMUAstYMGDgcTD/lmXSZiNBSE1dLGgfe7/BHJsHfgQzcH2hoy7NyigS5614NTeAx2q7MpkEqFUP8Ac8eIhblDxVtZ/nMQ0ZzjJk4BOkpSsgIQxcnj6l4pzsuSl5YqQly3EVb1gLPYaSFT1WZwL/N2juOTSAwrsf5EcH7EeKZ4RVyX5U/QR3Ls6FFANRw4efC4gGRMq3p6e28TpTEEsqepcbcYnTAZj0YaPAwGYxGXjwgKGbYBMxBCmNDe3ykcUzTsiDiFNQglNKagm+1Sx829e3ZhP0h9mrHIs/x3ez+6SoJK5v1v9AAB81EvAL+IwEqXMA1EpFybgi32hlynByFBRTNUWBLE1f8AIOwfeNcxyyXJQmWpPfLmK8S9SdV6UDUcc4BzFJwk3XLKg4IKVChHqKUEAcnz0EhmZizlzdr7fmkZlZgspUEq8CRWrt79Q0JmLznWrw+AHfVRzfaGHs7gkrkzZRWVd5pbS4AI+kOaEHeAq5nn4llgpyC54V4Vfj8rCTnmaqnzNSjYMBwH7mDuYSAAFKc6VaVtw+kttx9esL87AEAlnZwfyRAU5aa3izI+P85/eK6jE8rlfaA2Vfl8Ea92fjRlJ+co93fL3gJkJ+WiVYF+NbW3HWI0K4jz9YsCptttRmf0gN5ILVp0bc3/ABGVYAlgAVqVYDg5H6RPKkVenpsQ4+cmi72czJMqYqhKtOlLf7Mw94CBHZNUtIUsoDXST4hW9+Yixg8uRRy2lnsYnRl81Z1qck8Xo4DkvFzKsoAJVP8AoD738uUBfwypMoltPeMQVklRAN2cU/YwAzfMJMmVMVLJXOmOCSKJFjTjeLE3HCfO8ADAskbEs7Djuz8Yq4zK/wD45o0K7wIb/wBkLNOTpSX6QAbs7mM1CCiTqdRclAD9NRtHSJna6fJky9KVkJ0uVlB9SFOa1blWOYZTmIl6HLAKJUz/AIhtxnaedhEoCsHKKVJ1gTRqLaiA9aVahPCAd8t/quhgJlGIdq7ANz3rDr2f7USsU/dkFuYc82jkWElSMzROWMKJQlM8+SCkMpyCqVUm3NoKf0hwpRj58tXi7tDhQNK0BAtUQHWM0x/coK2cC/DffarB4UMw/qclJ8EskjY3Pp+8OeKw4mApUHDW2P6xz6ZloTiGXKC1KKdMtPhSNROkzFDbTZNbQFqR/UxM0eBIIH1JIIVZ/JqbEdDSCGHzyes65QCkkA6CpLh73r5wl9tsxxeAmJRLRIKdHeHRJDpSV6SBquRRy24iLKO2k3FBX/IwutCGHeyhpmSwQopLPdnJAgHvN81UEDvkFBIpYpJOzg+W0cmyLtLLkT5isV4iFaU+HUQzkmtK0qeUdEwvf4iQZcxJLHwzKpUw+nUDv8eOWdrMmXKnlJVqP+I/yAJo55cYC2rEpmLXOvcoCXDWo1haNJOGVP1TFrCZYOl6kk8KO7QUyfs3LRKKlzK6bJqBTcsxgjlGVoMrTMS8tStQFlJJ6cQ1OUAnnKkKSopUqhBqKeLiOFCPSCeUY9EpBSqbpVRtIJLgNUeTQezPsqBKVNkLUwBStCtwK7ebXtCdNyNXEl/p5t9Q6tAQY6alMspS5dYNS73Ln0MYkJ7ttYBBvTagB84nk5KsyidJuGpUjenkPMxDPM1MsywWTfp0LOK/aAXsckBZaz048ojlrJ5fKGNJgqeXz7xqF/PnSAtA1D/B/EZ08X+ecaSptRvE+uAsiXYsLinoPybRay5JJvbb7/j1iLDqLgPQmgHt5vF6QkCpZ6Hw8x16XgCWHQCQogBr8yW8uv7R7D4gIWkYdgZjVU1tRArtxbakQLahN9xvbS1+H2EVO5SAkmcjSkeEkf3ABs1nDmkAxGZi1BX/AFcmgDhqnnUn0gTnEmcpGuYv6iQBW/D048YJSu28tAZCSaaS9za3Gr3gJmeYKnJ8XgSCSBwUQHVzMAS7E5aFzEnXoYg6iHFdvNveGzt7KS4UzqA24kCtOT+8LHYjIjNCipSkEkM30E8TWteEXu0GcvjESgdQSllG9QDv0AgErC5KVSROQNTKUlYGwcMXAsQ9Y6NhJGHxsuWJkue6AwIYEAiqdb1DceGxgX/T3MUCbNSwZSlafUt5NHVcqkSzVMtDku7B/szXgAmDyuXhcMuVLlMlZ1HWokqVSqjuzcbRa/pnl6Eypk5F5qy546aD8lucT9tMaZaCE/UohuNqV8n9IKdkcs7jCS0WOkE9VVMAZAgDnmXTdYmS2Io4KApm3FH9IPiPNAKkzADFIHfyETADspiKkFgqoo9jBaT2dkpliWiWmXLuUpF3Z3PNqmCJw6Xdq3pv14+cSPAQKwqQksKN8844/wBscLL79S1fUNIFOrcy1DHX8biAlBLi0cez/GgTFqOlSirwDa1SaWAv+8BrgMSmYEhZCJCRazniRc2pxg7h5EudNQ2oSnfVZ61DfaErIsQlfezJxfR4gK+KrAHZqGNc87XLmFpfgTwTw3PsbcYBy7RZ/LLy5dQSUqHHjtu0LWInp/thJdlrWrox8J5ksGgJhZE6eElLkpZy/pvy94ZcJkakOoXSASKkEWPS0B7BY9KJTLppHhLGnUcDSEjtJn/eHSEJTzb43SOh4vDhSQw+oBjTcU/S0JWe9nkqDoDLL9Cze5eASVTPP48Y1xvMlkEguCPu8agbQEstXP8Abh+InChz9f2itLax+cI8oEknjAMMiQyrbhqV2P2i3hHISBQb83ub2YRthwCwfje/Afj0jfDLoySQDU/OkBLNwhKtwGoeAq9zew/iAONwrroXBoOoDHypflDCmZqFXDn1DuDfj9oDY7Dd0oF3FacXuQx+UgLOBwaZKnLEplgly4KiWenBjSIcQCXJS4J4M7ktXyitL1zFDR4iQWHFnLB7m8N+UZYUSTMBUQKTJahcbjSXKVaWIINWgA+S4udLWDJXM0iydg7U4MKRF2oxRExM3ToWseJg1RQn7Hyiedm6JazoQFJBLPw/xHG0LebZgqcdSqHh6+l/YQBXsviSlQIJqtqbiO6ZNP0pAPI+b39t+McI7HyipYpZV+H01tHXFZiJckmp0hW5vt6kbQBfFYpGKnhBVq0r0tuCKq+4Dc4ccOlk9KR8uSO0k6Tiu+So6tWojYvenGsdHP8AUrE4hKJWGMszFskliFJdqglw9TU0oKEmA61MnpDE72inNzFQWrSHSltXJ7H5xjnuN/pNippSpWPUpRqoqBAHJKQpuPCH/IcoGGk6CrWT9SjvszPZhAEE4oEAirh6RXXi1EUpz/bi0VlYQIJAdjY8K2cxtKUQ9H4+bwFPN550KqCGFPy/pHE8fmf/AOwVKH9tloU16u5ANyHHVmjsudrGgkh6N1Jr1NyI4L2in91iJoNUqJLPUEG4PG44QGcPiGSqUl1guSdNGHPp+eMb4HKlTZp7t9AdiTSl2/bjASZiOCjU2sAIMSMQkkJUSEgbG1L16CAeOz+WdzLUVVchgL8B6wwInFAMxXhZKvUjptq9oVslx8tKW/5D1ZiGJ3Ac1EGMfnktUsnUDQskEFqXNYBbn5wqZoSGSGYOzFqta7KXAvMsbOBGpBTQ1Fm3II/6v6xHnZaQnmv8KqODP784XcdjlqDFalM9D7+4gKWMm6lqJ3/mKi1R5Z+c48Afb9YDccfny8bl+PvEcZ7w8oB0Sa0YnfnX6RTh7xvgkB62+7tT7RHhWevXkHDndxV6ROFhLDckafwbQFoYtCACQDQH3cO29PeB2aY2Wpin6n6uHF/aKeLxytZQksB4SWc1PECgcC3GCmByRE9CiFhSk0o40n/FwbAmmoWasAa7N5DL7sTi6W0hWptLEfUDVgSR/Dxr2nzpJZMotqTpPMAhjepanrxiHB4yYjAlJssegLn2veFvA4dU4ln6k7V/H54wFXHskEAuCBbz/iA2INYZ82ynwggFrC1Q7EhjZ29YWMajSW8oBr/pokKmkcDqHOx9HHvD+ZiV4dSiAQCTbnb55RzD+neZCXiWUWSoN7R1DISkomS1AFLU4WS135/LgjZijBzluomW1CBx9Lw5dj84wKJS8OmWUqUUqCxpUosRQkl7hvPaF7Nux8o+JlVIcpq4bhudosYPJJWH0vhVTAz6k6wejE0P38oDqWF7dSGYukijFjbi1rRYPbXC6X71GzBw5PrCZkeX4TUSrDFBapnJUtTEMQ+/784Z8q7I5f8AUJCFKNQVI9GB5ekAwYTMETUBQoGjVc9PJm9BYRWOEEo6Q2lqcuXzhEKlAP4hu33MBSz3Ep0HelwHbn6PHAe2Knnkj+QTq+NyjrnanMwEECpo382PzjHGe0ijrrch/M/PeAs5LlfegOQEv4lNVq05vB+blOHCfAou7eIFn48D+0Asum+IIP0hI0+bV9yYYO9moUkI0NSqgw46gdPEwAOfIawIDA243948jGBNweYdgaVenF4KY2ekpPezElRoEoDhPmzcRyi3NkyhKTqkpWWrsXYXpyPtAAMyxxnlDsAmgAslO/meMQSsGKqoPCT9r8KVaN8UCWKEMC7CwAcjk0Qd4oEJJvQ8NuNr+8AKx8sAggN8Bt0aIcRiFLLqUVFgASXLCwryjbGL1Hy/H7RC/WA2FYyUnh7GMAMYmEznANkhmch/Mg0/hvOLHdMxZ939x7xBhhdV2f8AP5J5RZzFR7tTK2I5nY+dDABZ8jXOKZY1E0pxBoz3Zm9Y3wGYdwtbg6iNKkkc3Y04xv3KUpBBZTuCLEWu9wWinmOZd7MSss4SErV/sU/5E9GHlAF8IZ+JGhJYWPnsODwdRkQkAalDU1UJcm3EnjFbsVj0gqAAcIUrzFLdHPlBvvdYDV1Xpd335kP8EAExiixaoAUBQgCgb5yhFzcArUxsw60/iHfOJoSkoBBmMXI+kNtf5SEOYkkueLnmx/eAp4aaULChcF/eOm9mO0BHgWWKg6S9CGtwjmMxDEjh8/MEctzFgEKb/qr/AF3I6QHXk4twNBcpZxd/WHXIcOtTEmvMAjf2pHEOz+fzJExj4q/SSx2txG1HvHR8P/UEJQClKuDMW2/T3gOkjAA/VpP/ANR8eIsTJQjxUS3D5WFPDf1AGmytVKMfY7i37wGzftZNmUURLu1yr0A/O14BtxOdIpqV7ijOD1vALMc/BBCXts/Djx3hXVhzN0kuwB+o8+FhbjBTLMtCgwA3qwG/MfaAE5hNWsKUoK5cd6eoArHOs/lNOINTvzPLlHb8XlwQjYkC7et+LAxxDO/FPmKYip9oC5gMJLCQqaSdkpSalmdzsK/eGDC5/JQgpMou1y5Lbv7wqlbhJdmcEV4ubcXPtB3K8EVl9ICTZNk1d6kvb5aArZYjXNUtilKUkpH/AGJpazHU/nFhE4qS6iS9+hqB0YCGfD4WWmWUoKStXCoHU1NxEE/L0qpLKdIoFUAKgzn22gF3FaNINg1X2JO1OYgBixqICWoGYCpckuriagPwA4Qfx2ACXKiLgJ5sznk/4MQ5VkmtSi5ahJAP6NAK87DFI+bGK5P6Q6dpct7tILhQNlMyhSgNK/5XhOWKwGDGXEZR8+0ZCTwgG6SNhuTTppi/LlHuw4flwDVHqR6xDgEkKfZqWLD9Xa8ExN0oAa4Z9uTNvwgAeNwikg90SUliUna+56/a7QCXJLGnGHDNZGiWCtUpLhkpZ1Wa993pQQsNqNA5+cawGmWYlUpWoMzEHmC4I6wz5RmhIqvwkFIJYMWo/wBngDg8sUtQp4d7OONH94IJQJKmT4gW1C4PlWrwHsdKUElLMWatyKV8294Gf8R1lIAFiPPYfasMc/LlKshKQ1SKF+fqmKmNypSVINQo06EEgEUtb7wCpmOXaa7B25gbdWiqiSGhrz2QQlDA/Vw3ND+YXMMQNSSKPT3p9oC7IknuwsDvEj6hXWhjsRVrl4L5PmMp6T5iK0BP56/eKMlUzCrSpO4BB2IJb7j7Q65X2eweaMdJkThQ6G8RqbMyvYmAzluHKhqTiFMRZxyoTttBSRlksnUdUxVB4i9qAgxWzL+jk2SCvDze9AultK36Asac3gj2fyVRSykANcFSqtd0lXx4AgjChRSAyWuN23t5way3AaQzM2/GtzE2FywpBfyA9beV4sKBSnl5n5t7QC72qxQRKWdVgWBG9aUe5jjWNy9pAmq+qYtv/r4i/GpTeOldt5ipuiQg+KYa/wDqGr0FOVoAZxkGnCTQbS5SVFwaKQQRe2p2pseZEAoIlsElvEQ4p1DV3asFzhwAA+ouHDk86l6WgTgV/SDQpq54AWoL3aCgmqT4j9SlE82ag/aAviepAYEAUDBw/Injd3gJj88mElIUKUDWFGDNyArBDFAmUV6jVRADbEV83avWAEnDFRoOPlzLwFyXNKiCSSfprty5Q29mkd0kzFWAcgXHPmB+IiyHs9pSFLA01rdurdd4k7R5kFJ7tDFAFVDfcC20AB7SZgV7jQ1AwuCKW4184Tpo8UFM1n0KA/hJY8R+tIEqIfrAeA2jYJHwxEnaJBNPD7fpAPmEQqjWr9hcDoBEWLxigkaXYG4fZ69Q/wArEi8UZYDUJB0+hBPn4TximnEEgJVZq9b7ffjAV8dj5k0aZgCiAwLHf2iXLZHcKC5iCRe4teJVqCUn/Nxbcb+dj6CKc7FEuly3MeX6iAlx2MBJUnw1cAc2pyj2CnsdKaqLaiz9WvQQHnzySfm/7GD3Z3LxNKpswshLA8yPxAEu8VUqWSPpv678fsIkkYsanU2lJcGlms/N/YRdXNGgiVLo7aiL+vlA9cxS1irVcMBW+ze9bQEOMIUQkuAHLPv9TnzJ9YV8LgDNMwJHiBJTz5fOMHcxwagrQK6hUje9vQ084lw2VmTLlrY+IlKjzd0+bUrwgL2XS0TJIRMDEADjUUB2rbpG+FyWbhiZkh1hJLiytI3S1yODPvFydl5oU3Nx53+derdkM+WuWlE+hFlilDQPzB36PAWexvbBSlgTSSmZpb/qeJoBWgMPypCTUgP0hL//AAvwrVLUlbpOjZzwNfnKLWW43FaUpXrSUllKXpryAavXhAMS5Dee5Af7WgVmi6bAVI4U6VFftBHvlKSxYTBs9DzDxSlYUTiULSQlLEjnXw2gFfsxlP8AycVNnL+hKdCfuqvXT6QL/qBmaNK8DhwSVF5y92BcIHEk/DHSpmGTLlaZaQhIH+NGHAfrHJVJ04iao/5TRTiGA9QdR+PAK03I1JKAQlGpm1MCQeAvxgpiMnEpBrrUd76a3tVohloUrELK0kq10PFIdtJ4frDGnBlSHUGYNU+Il6A7u7eRgKcnLkLw30jwhSrUdiH5XeFCThAhRBJc9a0oOVx6Q6jCrlKCRYM/sQL/AB4pdpOzhUnUgCviAapfd/MekADy3MihSm/8bK1A2HA/+3SBOYZ4CwSnffh8aNMYJrsslhUAnzPWBK5JS9eTdICTFKGlzUmp+bwIKqwRVLUoMBSKa8ORcNARaolAjQpaPQD/AJlKLJUKEBmoC3xt+ECVYrR/kK+3xhEGJzvW2l2Dtbdh+sDzNWsgb8vf4YC6vHlbix3IN/fekV1PvT7/AMxalJEtN/FRiK+b2H7xTUXLjbc/G4QGQp1PXb9Ej0b1g7khHcrTwmDUDdtvf7eUA8MGLtQH1P67xbkSZiVagdJN3tU0vf8AaA6TgsTKXhwaOKUr6DaKkjKnUVKJCasPe+1X9IF9mcW61k1SlqWBa5PEs8McuelRJU7PQCxrs/OAC4vDJCxpFi1qtvv+0HUrlmVLlkav7ssl6WSpIN/9mPnFPH4R2ZOn2iph8VUJNQN/yfJoB8xnZXwpXKtUqbkzN5PFRWV6AHDpZ25Ox+/tBvslm2tJlKYkB0kG6T+jj2gvOwks6ApNB4QK7v8AmAF5dlpCUqlLUl9qtV9tt4JLnspKZjFJcPzESpk6PpFODedC/tEs2UiaNKkuLsaecBVxglKYqCdKDq1f6kgpodixZ+BgFm2OmI1zZJKXqxFwwZwRDBmclpC0y0udNAIXu0OMfDOAzM4a1LXp/MBc7N9pziZK1LSApPoaVjnHarEa5rjwhRoONnV5V+GHjKZgGDSkU1qOoi7XPntCT2sOogS/EoGh6E79Hq/EQGcP3itKUqbdarsxqB6QSwmHmJrpegGqrWq5t5bPAnJs0MtSUadUzwvqFEu3G/HzaHTFyJnc6lqd2t0cOLvACUTAtRra7vU9H4xBmGIVL1C6R9L3HL716xmVMlpVpJYvYUDU34btFjE4QTFBCSGNSdhZ3L2rAKPaGSiZLcAhV3bg7gtTj6QmzsvUhREwEXalCfn4jp2ZZckuUhgaPe7inzeA2bYVJkAlioKKU9RUHqzF6wCbOytaUhaSNLjxA0B2f5vHkSdVFAEE6X+Ut9uUGsPOYql1CZgBI51tzD35QOl4YpcqWDpfSPy1xR/SAWsXJKVEG7/PvFd4vZtOC5hI3P8AEUD194C9KDDy/I/D+0X8ow2sqNWY+ZqQOn6RtnGAElku5ID8vjRfycESgQwBepHAMR+0B5OCJ+lPDz5dLRj/AIAB0aVTZjWT9KW+CGaSQAohizAPxo5Pnx4QRwEpEuVLAbXMDqPAU34MfaASP/8AOUhWqaP/AFSnzLfj0jbDpWsFZAbUyRxIuw4M5L0h6xuSomUTYA9T59doUpyO7UUGgs3GtuQLD1N4DXIZ4lzJiVVC7Eegp+YapGZAME3Apzc8a8jCjKSVEqPhS++4pX1gll3hP16H3U+54vTjtaAOYhRWSCCCbDh7dIkEtMkeNAIO71DvxLRXxBVK/uHSsKP1AUf9aW5dYilYFc5JVrCUmoTV2F3HG8ASkYwYacFy3ULgXYEVHT9I6Ng8wGJw+pJ8QZTbgjxW6vHMJWAIFC5ApsenH+YdewU4kWZ3Cg9i9C3SAc5M0KAILuHjJTyiLCpZxwP3rE7QEZUxhe7WZSTLXMTZvGOI/wBuohjUmNZkrUkpO4I9YDn/AGMwsw4dal1HeMkNYJAcv5tAjOct0maf9X6Gg89hw/XoXZ/Ad3IQhmKSoHZvEYWe18n/AMtg7sTYeFgT5tAKmQ4YFZmNUl/Q9LvTe0Oeb4j+wG0ijkHl5O7PaObyMy7uYAkFTOydjd1Ei/lxEEBmU6aypinAJdiyU+ViXEB4yCohUxiLUsAw/L+sFkJIDkkAgcR6+cUE4tqkVe3u548owjPFaSAl77M5DvS42gJszzHQD6D+OkAlY8LSASyQLfcMbUHk0S4pailWsnUaMBaz+dYG43BfVoNG9RvvwBgK+bTEpBKa6WZhy6Gn29IWJk1YF7+9KwXxK/q1bXFzf3qDXnA2Zhy4BDGh/wD6s7coAapLvvEWgcT884JIleJm6HhHlSi58P2gDfbdSTiFITYBI9IG5Zj9DpUHSfYuKjye8ej0A0YHMWf/ACBAB8604UffaPYnMQwCX8NA/MW6MCIxHoB6y7EhUvUm7ANW5dulXgBnORHWlw6iCo14CvL6m+PHo9ALy8LoX4hegANAGLW4MPT1Nf8APOHSkq0rSoEs3Grhw/8AHpiPQATFZ0NK0gMhZSQl6Ag3+8HsglKmIBSQ26lbHkL8YzHoBjVgQlIdbsOdqU9hBns5/bWVCr1PNzVvX2j0egHVPHY1iWPR6AwRHmj0egIkSmJ5l/aFntdhB3S6FzpDvZ1pH5j0egOM4xKpa7sSp1K4aXLD39ouYbMR3fdimktxID0HUl68ozHoCLDyVzSKskHfdm/LQxzCmTKNHLGu5Na/aPR6AWF5qBiHIcAu3IizeZPlF2Rl6CTpJKP9S9AoJP2ePR6AiX2ddM9RoWUU22r5Qp4bEjUXD2B5AAgX5R6PQEcmYkKrzfha7e8WFYyS9UF9/jR6PQH/2Q=="/>
          <p:cNvSpPr>
            <a:spLocks noChangeAspect="1" noChangeArrowheads="1"/>
          </p:cNvSpPr>
          <p:nvPr/>
        </p:nvSpPr>
        <p:spPr bwMode="auto">
          <a:xfrm>
            <a:off x="63500" y="-1062038"/>
            <a:ext cx="2076450" cy="2200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0" name="Picture 8" descr="http://herd.typepad.com/.a/6a00d83451e1dc69e20147e2cb6ae9970b-800wi"/>
          <p:cNvPicPr>
            <a:picLocks noChangeAspect="1" noChangeArrowheads="1"/>
          </p:cNvPicPr>
          <p:nvPr/>
        </p:nvPicPr>
        <p:blipFill>
          <a:blip r:embed="rId4" cstate="print"/>
          <a:srcRect/>
          <a:stretch>
            <a:fillRect/>
          </a:stretch>
        </p:blipFill>
        <p:spPr bwMode="auto">
          <a:xfrm>
            <a:off x="4343401" y="5029200"/>
            <a:ext cx="1460128" cy="1552576"/>
          </a:xfrm>
          <a:prstGeom prst="rect">
            <a:avLst/>
          </a:prstGeom>
          <a:noFill/>
        </p:spPr>
      </p:pic>
      <p:pic>
        <p:nvPicPr>
          <p:cNvPr id="8201" name="Picture 9" descr="C:\Users\Chris and Grace\AppData\Local\Microsoft\Windows\Temporary Internet Files\Content.IE5\S846RW7C\MC900434859[1].png"/>
          <p:cNvPicPr>
            <a:picLocks noChangeAspect="1" noChangeArrowheads="1"/>
          </p:cNvPicPr>
          <p:nvPr/>
        </p:nvPicPr>
        <p:blipFill>
          <a:blip r:embed="rId5" cstate="print"/>
          <a:srcRect/>
          <a:stretch>
            <a:fillRect/>
          </a:stretch>
        </p:blipFill>
        <p:spPr bwMode="auto">
          <a:xfrm rot="2288687">
            <a:off x="5694892" y="4856691"/>
            <a:ext cx="1031875" cy="10318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Students need MORE sleep?</a:t>
            </a:r>
            <a:endParaRPr lang="en-US" dirty="0"/>
          </a:p>
        </p:txBody>
      </p:sp>
      <p:sp>
        <p:nvSpPr>
          <p:cNvPr id="3" name="Content Placeholder 2"/>
          <p:cNvSpPr>
            <a:spLocks noGrp="1"/>
          </p:cNvSpPr>
          <p:nvPr>
            <p:ph sz="quarter" idx="1"/>
          </p:nvPr>
        </p:nvSpPr>
        <p:spPr/>
        <p:txBody>
          <a:bodyPr/>
          <a:lstStyle/>
          <a:p>
            <a:r>
              <a:rPr lang="en-US" dirty="0" smtClean="0"/>
              <a:t>Teenagers may require as much as 9 hours in some cases to maximize brain activity</a:t>
            </a:r>
          </a:p>
          <a:p>
            <a:r>
              <a:rPr lang="en-US" dirty="0" smtClean="0"/>
              <a:t>Schools that start school later in the day report fewer problems with </a:t>
            </a:r>
            <a:r>
              <a:rPr lang="en-US" dirty="0" err="1" smtClean="0"/>
              <a:t>tardies</a:t>
            </a:r>
            <a:r>
              <a:rPr lang="en-US" dirty="0" smtClean="0"/>
              <a:t> and sleeping in class</a:t>
            </a:r>
          </a:p>
          <a:p>
            <a:pPr lvl="1"/>
            <a:r>
              <a:rPr lang="en-US" dirty="0" smtClean="0"/>
              <a:t>Feinberg School of Medicine and the Center for Sleep and Circadian Biology at Northwestern University  (2005, re-confirmed 2009, in publication)</a:t>
            </a:r>
            <a:endParaRPr lang="en-US" dirty="0"/>
          </a:p>
        </p:txBody>
      </p:sp>
      <p:pic>
        <p:nvPicPr>
          <p:cNvPr id="2050" name="Picture 2" descr="http://static.guim.co.uk/sys-images/Music/Pix/pictures/2009/8/20/1250786767758/Student-asleep-during-lec-001.jpg"/>
          <p:cNvPicPr>
            <a:picLocks noChangeAspect="1" noChangeArrowheads="1"/>
          </p:cNvPicPr>
          <p:nvPr/>
        </p:nvPicPr>
        <p:blipFill>
          <a:blip r:embed="rId2" cstate="print"/>
          <a:srcRect/>
          <a:stretch>
            <a:fillRect/>
          </a:stretch>
        </p:blipFill>
        <p:spPr bwMode="auto">
          <a:xfrm>
            <a:off x="2286000" y="4495800"/>
            <a:ext cx="4381500" cy="236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E-Books?</a:t>
            </a:r>
            <a:endParaRPr lang="en-US" dirty="0"/>
          </a:p>
        </p:txBody>
      </p:sp>
      <p:sp>
        <p:nvSpPr>
          <p:cNvPr id="5" name="Text Placeholder 4"/>
          <p:cNvSpPr>
            <a:spLocks noGrp="1"/>
          </p:cNvSpPr>
          <p:nvPr>
            <p:ph sz="half" idx="1"/>
          </p:nvPr>
        </p:nvSpPr>
        <p:spPr/>
        <p:txBody>
          <a:bodyPr/>
          <a:lstStyle/>
          <a:p>
            <a:r>
              <a:rPr lang="en-US" dirty="0" smtClean="0"/>
              <a:t>University of Washington (2009)</a:t>
            </a:r>
          </a:p>
          <a:p>
            <a:pPr lvl="1"/>
            <a:r>
              <a:rPr lang="en-US" dirty="0" smtClean="0"/>
              <a:t>Students did not like in-flexibility of e-readers (Kindle)</a:t>
            </a:r>
          </a:p>
          <a:p>
            <a:pPr lvl="1"/>
            <a:r>
              <a:rPr lang="en-US" dirty="0" smtClean="0"/>
              <a:t>Found it hard to break old habits of writing on pages, “dog-earing” pages, etc</a:t>
            </a:r>
            <a:endParaRPr lang="en-US" dirty="0"/>
          </a:p>
        </p:txBody>
      </p:sp>
      <p:sp>
        <p:nvSpPr>
          <p:cNvPr id="7" name="Text Placeholder 6"/>
          <p:cNvSpPr>
            <a:spLocks noGrp="1"/>
          </p:cNvSpPr>
          <p:nvPr>
            <p:ph sz="half" idx="2"/>
          </p:nvPr>
        </p:nvSpPr>
        <p:spPr/>
        <p:txBody>
          <a:bodyPr/>
          <a:lstStyle/>
          <a:p>
            <a:r>
              <a:rPr lang="en-US" dirty="0" smtClean="0"/>
              <a:t>University of California (2011)</a:t>
            </a:r>
          </a:p>
          <a:p>
            <a:pPr lvl="1"/>
            <a:r>
              <a:rPr lang="en-US" dirty="0" smtClean="0"/>
              <a:t>Students using ONLY e-readers had a more difficult time retaining information</a:t>
            </a:r>
          </a:p>
          <a:p>
            <a:pPr lvl="1"/>
            <a:r>
              <a:rPr lang="en-US" dirty="0" smtClean="0"/>
              <a:t>At the end of the study, 44% preferred printed books, 35% preferred e-books</a:t>
            </a:r>
          </a:p>
          <a:p>
            <a:pPr lvl="1"/>
            <a:r>
              <a:rPr lang="en-US" dirty="0" smtClean="0"/>
              <a:t>E-books preferred for “short research” situations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study vs. What to study</a:t>
            </a:r>
            <a:endParaRPr lang="en-US" dirty="0"/>
          </a:p>
        </p:txBody>
      </p:sp>
      <p:sp>
        <p:nvSpPr>
          <p:cNvPr id="3" name="Content Placeholder 2"/>
          <p:cNvSpPr>
            <a:spLocks noGrp="1"/>
          </p:cNvSpPr>
          <p:nvPr>
            <p:ph sz="quarter" idx="1"/>
          </p:nvPr>
        </p:nvSpPr>
        <p:spPr/>
        <p:txBody>
          <a:bodyPr/>
          <a:lstStyle/>
          <a:p>
            <a:r>
              <a:rPr lang="en-US" dirty="0" smtClean="0"/>
              <a:t>Learning orientation vs. Performance Orientation</a:t>
            </a:r>
          </a:p>
          <a:p>
            <a:r>
              <a:rPr lang="en-US" dirty="0" smtClean="0"/>
              <a:t>Highest achieving students in over 100 schools discussed the importance of </a:t>
            </a:r>
            <a:r>
              <a:rPr lang="en-US" b="1" dirty="0" smtClean="0"/>
              <a:t>learning</a:t>
            </a:r>
            <a:r>
              <a:rPr lang="en-US" dirty="0" smtClean="0"/>
              <a:t> more than grades</a:t>
            </a:r>
          </a:p>
          <a:p>
            <a:r>
              <a:rPr lang="en-US" dirty="0" smtClean="0"/>
              <a:t>Teachers who focused primarily on </a:t>
            </a:r>
            <a:r>
              <a:rPr lang="en-US" b="1" dirty="0" smtClean="0"/>
              <a:t>performance:</a:t>
            </a:r>
          </a:p>
          <a:p>
            <a:pPr lvl="1"/>
            <a:r>
              <a:rPr lang="en-US" dirty="0" smtClean="0"/>
              <a:t>produced poorer scores and had other negative consequences (Elementary students performing unrelated tasks)</a:t>
            </a:r>
          </a:p>
          <a:p>
            <a:pPr lvl="2"/>
            <a:r>
              <a:rPr lang="en-US" dirty="0" smtClean="0"/>
              <a:t>Watkins, Chris.  (2009).  Learning, Performance, and Improvement.  </a:t>
            </a:r>
            <a:r>
              <a:rPr lang="en-US" i="1" dirty="0" smtClean="0"/>
              <a:t>Research Matters.  </a:t>
            </a:r>
            <a:r>
              <a:rPr lang="en-US" dirty="0" smtClean="0"/>
              <a:t>35:2.  44-56.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Graveyard Grannies</a:t>
            </a:r>
            <a:endParaRPr lang="en-US" dirty="0"/>
          </a:p>
        </p:txBody>
      </p:sp>
      <p:pic>
        <p:nvPicPr>
          <p:cNvPr id="1026" name="Picture 2"/>
          <p:cNvPicPr>
            <a:picLocks noChangeAspect="1" noChangeArrowheads="1"/>
          </p:cNvPicPr>
          <p:nvPr/>
        </p:nvPicPr>
        <p:blipFill>
          <a:blip r:embed="rId2" cstate="print"/>
          <a:srcRect l="3049" t="21138" r="8537" b="43090"/>
          <a:stretch>
            <a:fillRect/>
          </a:stretch>
        </p:blipFill>
        <p:spPr bwMode="auto">
          <a:xfrm>
            <a:off x="304800" y="2286000"/>
            <a:ext cx="8686800" cy="3048000"/>
          </a:xfrm>
          <a:prstGeom prst="rect">
            <a:avLst/>
          </a:prstGeom>
          <a:noFill/>
          <a:ln w="9525">
            <a:noFill/>
            <a:miter lim="800000"/>
            <a:headEnd/>
            <a:tailEnd/>
          </a:ln>
        </p:spPr>
      </p:pic>
      <p:sp>
        <p:nvSpPr>
          <p:cNvPr id="6" name="TextBox 5"/>
          <p:cNvSpPr txBox="1"/>
          <p:nvPr/>
        </p:nvSpPr>
        <p:spPr>
          <a:xfrm>
            <a:off x="685800" y="5715000"/>
            <a:ext cx="7315200" cy="646331"/>
          </a:xfrm>
          <a:prstGeom prst="rect">
            <a:avLst/>
          </a:prstGeom>
          <a:noFill/>
        </p:spPr>
        <p:txBody>
          <a:bodyPr wrap="square" rtlCol="0">
            <a:spAutoFit/>
          </a:bodyPr>
          <a:lstStyle/>
          <a:p>
            <a:r>
              <a:rPr lang="en-US" dirty="0" smtClean="0"/>
              <a:t>Adams, Mike.  Dead Grandmother/Exam Syndrome.  Annals of Improbable Research.  Nov/Dec. 1999.</a:t>
            </a:r>
            <a:endParaRPr lang="en-US" dirty="0"/>
          </a:p>
        </p:txBody>
      </p:sp>
      <p:pic>
        <p:nvPicPr>
          <p:cNvPr id="5123" name="Picture 3" descr="C:\Users\Chris and Grace\AppData\Local\Microsoft\Windows\Temporary Internet Files\Content.IE5\J043SWWX\MC900054544[1].wmf"/>
          <p:cNvPicPr>
            <a:picLocks noChangeAspect="1" noChangeArrowheads="1"/>
          </p:cNvPicPr>
          <p:nvPr/>
        </p:nvPicPr>
        <p:blipFill>
          <a:blip r:embed="rId3" cstate="print"/>
          <a:srcRect/>
          <a:stretch>
            <a:fillRect/>
          </a:stretch>
        </p:blipFill>
        <p:spPr bwMode="auto">
          <a:xfrm>
            <a:off x="7391400" y="152400"/>
            <a:ext cx="1375407" cy="1839973"/>
          </a:xfrm>
          <a:prstGeom prst="rect">
            <a:avLst/>
          </a:prstGeom>
          <a:noFill/>
        </p:spPr>
      </p:pic>
      <p:pic>
        <p:nvPicPr>
          <p:cNvPr id="5124" name="Picture 4" descr="C:\Users\Chris and Grace\AppData\Local\Microsoft\Windows\Temporary Internet Files\Content.IE5\L4E7DFWA\MC900057160[1].wmf"/>
          <p:cNvPicPr>
            <a:picLocks noChangeAspect="1" noChangeArrowheads="1"/>
          </p:cNvPicPr>
          <p:nvPr/>
        </p:nvPicPr>
        <p:blipFill>
          <a:blip r:embed="rId4" cstate="print"/>
          <a:srcRect/>
          <a:stretch>
            <a:fillRect/>
          </a:stretch>
        </p:blipFill>
        <p:spPr bwMode="auto">
          <a:xfrm>
            <a:off x="304800" y="152400"/>
            <a:ext cx="1641475" cy="15833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school…in style!</a:t>
            </a:r>
            <a:endParaRPr lang="en-US" dirty="0"/>
          </a:p>
        </p:txBody>
      </p:sp>
      <p:sp>
        <p:nvSpPr>
          <p:cNvPr id="3" name="Content Placeholder 2"/>
          <p:cNvSpPr>
            <a:spLocks noGrp="1"/>
          </p:cNvSpPr>
          <p:nvPr>
            <p:ph sz="quarter" idx="1"/>
          </p:nvPr>
        </p:nvSpPr>
        <p:spPr/>
        <p:txBody>
          <a:bodyPr/>
          <a:lstStyle/>
          <a:p>
            <a:r>
              <a:rPr lang="en-US" dirty="0" smtClean="0"/>
              <a:t>7.2 billion spent on back to school clothes</a:t>
            </a:r>
          </a:p>
          <a:p>
            <a:r>
              <a:rPr lang="en-US" dirty="0" smtClean="0"/>
              <a:t>2.8 billion on educational materials</a:t>
            </a:r>
          </a:p>
          <a:p>
            <a:pPr lvl="1"/>
            <a:r>
              <a:rPr lang="en-US" dirty="0" smtClean="0"/>
              <a:t>US Dept. of Education</a:t>
            </a:r>
          </a:p>
          <a:p>
            <a:endParaRPr lang="en-US" dirty="0"/>
          </a:p>
        </p:txBody>
      </p:sp>
      <p:sp>
        <p:nvSpPr>
          <p:cNvPr id="15362" name="AutoShape 2" descr="data:image/jpg;base64,/9j/4AAQSkZJRgABAQAAAQABAAD/2wCEAAkGBhQSEBQSExQVFBQWFBQXGRgWGBUXFRgaGhQXFxcUFxcaHCYfFxklGRcUHy8gIycpLCwsFR4xNTAqNSYrLCkBCQoKDgwOFA8PFykcHBwpLSkpKSktKSwpKSkpKSwsKSksKSwpLCkpKSkpLCwpKSk1KSwpKSkpLCkpKSkpKSkpKf/AABEIAPAA0gMBIgACEQEDEQH/xAAcAAABBAMBAAAAAAAAAAAAAAAAAwQGBwECBQj/xABQEAABAwICBAoDCgwEBQUAAAABAAIRAwQSIQUxQVEGBxMiYXGBkaGxMsHRFCNCcoKistLh4hUkM1JTYnSSs8Lw8TRjc6MlQ0Rkkxc1VIPy/8QAGgEBAQEBAQEBAAAAAAAAAAAAAAECAwQFBv/EACURAQEAAgEEAgEFAQAAAAAAAAABAhEDBBIxQSFxMiMzUWGBE//aAAwDAQACEQMRAD8AvFCEIBCxK5GkuEVOnkHAntIHdrVk2OuXJMXDZiVGPwwysCDUf2YgOqAEs8tIbUFZzARhn4JInWCNevuWu1NpLiWrqoGswo7TrP1CsD8kE+aQ0kwupvY6uWkgtyAacxs29ymoqUU6wcAQZBW4KiVxcCgGMBMsY1sSdQG3uWLPhfBh4cM4zBIOUiHZ+tXtqbS9CZ2OkmVRLHA+adgrCsoQhAIQhAKG8MeMZlhWZSNJ1Qup4yQ4NjnEAZgzqKmJKoPjWuuU0rVadVNlJg/cx+biglo48qcwbWpqJEPYZjrAS1PjtovcBTt6rgdZLqbSOiJPmFTlWgZBaRI8UjYOdyrWgSXPDQN5LgIy6wroXl/6xUGmKlvXZ/4j/OtxxzWeEuwXED9Rn11U2m9F+56z6ZaeUJcYlpaKZJwTGeMweqBvy4zcmvGwjuylNC99HcblrVcG4KzCSAMTWHWYk4XGFOAvLmg6+Asfrhwd1wZ39C9QW9UOa1w1OAPeJUCiEIQCEIQCxKyudpe8c2mQzN51D1+aBnpLTLMbqW0RI3znhnfGxcg6VogyKBO44W5oD6dwMLuZUnt+3qSvuqswBgpYsPNnODGU9q6yaY2SZfUyZbRInPUI7oTy3uKdUGkaRbtEiAT6kiLu4n8iB3+1J1bq6bnyYMZ6z7VRuzTtJri1zSCDHo5iMoTildUqrsQaSGCcRGQ2wOn2JXG5zWnAATrDso6elYurh7ebTpFwjXqE7gsSRrZs7StOcQoucTtgdW4rL9LNLSTQJiMo+6lfd1wW/kRPb7U2q3dzMckMwR/XOW9Ml7W+biJNHk8InFEdQGQkrs6LvzVZiLS3PbtG9RmpSdyzX13BlPDGGYBO859Se0NIuq1ByTsNNms742RuUuOyVJwspva3bajZaQRMZb9yXC5NsoQhBgrzrxgVMWlLv/VA/dpsHqXoorzrw8pRpO6/1S7va0jwQcHksumfNdnRFiba4pOqCK73NDAfSpNcQOUcPgucSGtBzAJduTez0saLHCmA2oT+V+G1sDmsn0DMy4Z5gZbdNFOLXe6HmcDyRiMue8HEANrudEu1DPOYVo5jKjg5pcSXNAa6SSd2c9ITyjZhzzJjm7pkFwH8yaXGPEXDPIT09KcW95zBUAnmkETGW8dIgFUbUbcNpDBiiTGKJyjdq16s9S9K6CqYrWg4ajRpH5jV5nt71pjDDWlxcRtJJzM5dwAC9LcHqeG0twdYo0h8wKDoIQhQCEIQNr+9bSYXuMAf1CjV0KjncvRdjk5t1gjcPZrXd0nbFw1BwjNvsUeNk6k4vokxtYfLP+63hpKTrPp3An8nVEdB+3zTgC6LPSbnvidfUmt5ydwx4HvdWMjtkefmlLTR9Q02zXIdAnPL6S2ycNZdT6TB3exZfaXJBBqNjq+6km6HfP8AiHd5+slDos7bg9/3kCbbO6bB5UObtECfopxSp3Gyo09n3U1folozNwY6x7VgaHbOVdw7R6nKofNoXP57fD6qb3Fpcn4bf6+St6eiiP8AqCe37y0qaLP6c9/3kUjeaMa/C66qejqA27xqSdGm57w2i3BRiC7IE7Mt/UO1YuaVOi4PrvfUYBlkSJnoJk5akt7ofcAOoQ2jqmCDG4ewd6Ic2d8yg8UqQLpIxxs3md/gpQ0rjaP0OGwYI3na7r6F2WiBC5ZWem4yhCFlWCvPXGTRwaUuelzHZ9NNuS9DFUPxs0I0nU/WpUj4EepBDXEwY1wYRf1AahLC4NyDQdYa3ITG2MzvJK0FYtMO71pWiZDh1Kh2yi8AtqNLTsBEEtIBa7qIII60ytAQzL0mkgjYc9SmnGC6LxjdgtbX6CiJGCo7cc1QiKgk80idm47wvUXB+45S0oP/ADqNI97AvMTzzmxqlemOCrpsbb/QpfQClHVQhCgEIQgxCaXVgHZjJ2/2p4hBEdN6IxscDzKkGHCc/b5rnaOt2Nphtw4it8IT05HVriFPXMCiWl6tBtZwqMl2uY2bNq6Y30zZCIoWu1/j9iy4Wg1uJ7/YmpurYZ8me77yXGkbX4NIk/FHrK2yw5tqdRcB8r2JsaVmNT3fO9idHS9uddH5rfag6Qtj/wAn5rfah8EqDbX9Ie/7qWrWtsRlUPf9iQrVLTMmmdW4e1KW91ageiSI3fagUttDsqeiXOZhy2txzMndHN61JrLRjWSdpiQPRkCMgkODrmGieTbhbjdl3Z611YXLLK1uQQsoQsqEIQgFRnHEP+JddCn5uCvNUjxzNH4QYdpt2T+++EEBJxCNqw4CD1FJuac8pSlMSQI1wB25KiZca8U7q3DsvxOhmOguGaimT2hwOpWPx0WAa+1qfCLH0/3cJHmVV7SaTjPoOzB3FUYDXSYOpenOCtQOsbYgQDQo5bve2rzOKpnYQV6U4HunR9qf8il9AKUdhCEKAQhCAQhCDBUS03dllcxSL9WY8tR/oqWlRLTV3XbckU2tc0xr3946FrHylInTBP8A057vupMaTqD0bc9x+qlfdd1+ib/Xyll1W714WeH1l1ZInStU66DvH6qy3Tb9RoO8fqoZXu85azw9q1qPuhmGM8PrKDd2lXZzQPd91Zp6Uzyt3d33UnWu7pzcTabcTdYG3o9JKWumLh2XJAHp/wD0iJLoWsXUgS3AZOR610Ex0SX8mMfpSdXWny5Xy3AhCFFCEIQCpXjrZF7SO+h5Pd7VdSpTjuq/jtAbqE99Q+xBXNQ7080Yz3+jOY5WnI6MYlNKmbZGsJ5oOrirUP8AVpfTaqLT48rMOo2zzPNqvaIyzcyf5VUOJ7Rnz2+KuDj1E2tuM55ZxEdFNypiXAy3UdYKQLtrsOrmndqXpngnTDbG2AzHIUvoArzCZcM4K9PcEx+IWv7PR/htSjrIQhQCEIQCEIQYKhumrWq+u406gaNUHo2qZOUD0ja0KlxUJrkPxGWgtGrLatY+UrSlUumnC6q1wz2Z/RTtltcOE8s2Oj+y5txoq3xTyxnocPYt9G6OpmcFw6DrEjX3roydC0uRMVQc/wCtiTdZ3TtdcDs+xbM0PBPv5g/1+ch+iGDM1j3j2qjT8F3LTLbiD1ZeSw7R12c+WZ2D7Fj8G09tc97fak6mi2D0a5nrHjmgmOgGvFGKjsTsRzH9guouDwTZhpOGPlOfM9YGWs7l3lxvlsIQhQCEIQCpLjvp/jtE76HlUd7Vdqpnj0afdFtu5J/acYy8kFYCpB6F0uCVMG+oMOo3FHuNVq5j2jaYXQ4Mksv7Un9PR/itVFvcdw/EqJ3XA/hvVLcru7ldPHe+LOiN9wPCnUVJ1B0BBtIPQfAr09wX/wADa/s9H+G1eWmHOPNeo+CbybC1J1m3oz/42qDrIQhAIQhAIQhBpUMAnoVb3V7auJcaMuBOJ0QdevI5qxbr0HfFKg9tpZ222cDqORz8FvFKaPv7URDCRvz9qYuuLXlZzZOv0h7V133L/g27gNwbl5Ln3N5Jh1q7tZPqW2SzaNr+k+d9iXbQtD/zPnfYuc2xpuEmjUHVI8IKQdoZ+tlAvG6DPfCux1bj3IwTJPUXJMVLQtkmN/p+xM6DRS9K1qatoxd2SdUbujIPuc9WEBNjv8CL2gXVqdGZBY4gzMEEAidYUtUX4N3DX1i4USw8nGKIyxTh1R09ilC5ZeWoEIQsqEIQgFTPHuSK9qRtp1R89vtVzKm+Pce/Wp2cnV78TEFVuaIzzJTnQYcLmgD+mpQd3vjU0q+iSnei3nl6DtfvlL6YVFwcelwBbWzIzdXcZ3YaZEduIdyp0kbSFcPHrYh1tb1Pzazm/vsPraFSps8tZPkoFK1OIcDIXp/gh/7fafs9H+G1eWLclhO2NY6N69VcF/8AA2v7PQ/hNQdRCEIBCEIBCEIMQscmNy2Qg1wBY5MJO8vGUmF9RwY0ayTAChmkuNahTdhp031f1smjXGU5+ARzz5cMPyqb8kNwWQxQzR3GlbvANRr6U6pGIeGfguvacN7SoYbXaD+tLdk6yIRnHn474ruGmNy15Bu4dy1o3TX5tc1w6CD5JTEjrLL4AYBqWyEIoQhCAQhCAUe4WcC6OkBTFYvApuJGAgEyIIJIOXsUhQgrupxH2JGTrgf/AGD1tWdHcS1rRrU6oqVn8m9r8LjTLSWmQDDRlMKwiVE+E3GdZWRLH1OUqjXTpQ5w+MZhvUTPQgdcOeCf4QteQxhjsbXtcRiAI6JE5EjtUCr8QrsI5O7GLbipZdkPld/RXHdo+tAc6pRP+YyR3sLlObK+ZWY2pTe17HCWuaQWkdBCCnjxDVpB91UidR97cMtvwjKuS1oBjGsaIa1rWjqAAHgEqhAIQhAIQhAIQhALUlbLRyCseHulzUuTRJ97pwMIOtxAMnfriFF7p+B1MtbLTLXBo2HoHUn/AA+t2ULwkPa8PJcWhwL2naXDWBtHauOdIFzMmkEEQWkEETu1g9BCPh8t3yZbO7Bjg0030wWgmHHCQRMjI5rb3Hl+SMSXRGLqgg9iVMkbcwsB73ZNyGqf7qpITYHNfDaVWn+s1wy7AV3eBfDa4beCzrE1GkxLpxNz5pBOturWou63GMg1oe3YBOwHLYuroouFSmS7E+WDEMiOdlHei4Z9mU0ukFbLRq3UfcCEIQCELBQErn6V4QW9sJr1qdIbMTgCeoaz2BV/xl8aL7Wo+1tgBUa2XVTnhJE4WN1Yogyd+pVBeXr6jjUquc9xzc5xJcctpK1MdptbfCvjnocm+jZF7qpECqW4WM2FzQc3O3ZRtVV6No06rnzQfUfrJFZwJM5uPMOs9K5FuJBOqSSE6pVHUqgcJGIEg9EkHxBW5JEbaXtaVM/4ao0dNYnx5NTHiw4eiwa4PbUNu8k4AQ5zHSOeJgHbMROW5QLTV+aj8p3AEzn0dafWNOKYaenzKutm3prQfCq2u2zQrMefzZh462GD4LryvJ9NxBlhIc05EEggjcdhVk8AeNio14oXjy9hIAqOgPp7OefhM6dYWLhpZV0IWGulZWFCEIQCELCDSrVDQXEwAJJOoDequ4ScP6lZz6dAmnTBiRk943zraOgLs8ZmnSxjbdnw+c/4s5N7T5dKrC6o5ktPOAB69nqR8nrepsvZjfs0vrKTiAz2752laWGNoqktyFNxz36mDrLoHUSuvSeHtBSj3N5FrYMOc89cQwHvD/FR4OPP3fQ0WS+nOqNmvanFTSJbzSCZgAZ5zkPFMtFDAXN2DPPdE96Sa5xeypEgOa+MthBAzR3mc1Gz7uiHlrczPOcDIJ1QwfmjMTt15J1Z6SqsqNfTAbhMiQCegmck3p6Mp0zzM2mHA72kSD3FKl2RjJWOGd1latngnwuF0MDwGVmjMDU7pb6xslSSVQtpcuoPbVY442kOHZsV26F0m24oU6zdT2gxuO0dhkKvr9H1F5Zq+YfoQhR7gmel9ItoUKlZ5htNjnnsEx26u1PFW/HXpzk7Rls086s6T8RmZ73YR3qwUpwgv3V31K7/AEn1C53ynauqMuxN7oHD1rW/b72RvCca29gXZlznVnZDIQNif1tL0nW9CnBFVjqpc4jJ2LBhAI+K7WNqb4c1m5pgQcImWkSJE4hrG1QIaLqgVqdR7XOa2oCQIkgOBMT1JS1fVDsycOwa4SzaQackFNBSjUGLcdvSt3Nh872kHd/WabOB17QnDnYo71RfHE/wjNzYcnUdiqW7uSJOtzYmm4/J5vyVPV544nOEPufSQovybcN5PoxjnMPeC35S9DBcbNVplCEKAWpK2SF1Vwsc46gCe4Sgp7hbe8pe1nHUHYB1NEecqP1SMbI15g9UT5jxW9asaj6hd8JxdI6TPrTFlyeXYDrwlvaJ8xCj8zyXvzyp5RrijUOQLXA5ETBI1jPXtTl1TFnM5Adg1Abh0JOrTDhBSNKlByKOctsbueAXfF9o9aUc2Jk5AepI1mnE2dx8x60pVDc8WY3f2R09QvWpObgY4O5tNjcxGpoOfetHaurNJ8uTAaJEAc4nZ4pJwwOJOQgdWZhDO91+C9uyecdvh0K0+LarNq5uxtV0doafMlVeNUqxuLKr73Wbue097Y/lVejobrlkThCEI+8wSvNvGnpx1fSdcHNlIik0dDfSP7xcvRt1WDWOccg0EnsC8p39xytR9Q63ve795xd61vFK491UIbAMtJ7Qdx6F1aL5aOpMzRnmxM5exPa9m6jUfSd6VNzmHraS0+IW4htXycDsKUqNlvRIPisXAxNO8LWhUkKhzdW+Bxbia+IzYcTTkDkYz1+CSdBOUx061s8+STYg1qsykax4jct6IyBE9G5J3D4anTrZ1JrDUBGNjajelj82nuQI1a5YWVGmH03tc07iDI8QF6s0LpEV7elWGqpTY/8AeaDHfkvKV3VxMOW7zXoPifv+U0VSB103Pp9gOIeDgsZxYm6EIXNQuFwx0kKNnVcdbm4B0l2X29i7qrTjUvyX0qLT6ILyOk5DwDu9HDqM+zjtQMD3w7iAm5tia7nbGtD5+U1nm4Jw2tj1ZOG9d6jo3BoyrcOMuq1adMZRDWPkjtdP7oUfA48d2/1K40pNyyCdUbFhrjEiO9NOU+GKzsx1etqWaehJzJ7B5hFatDD0ZdqNbZpPxSRAzgJ1o3RxrtusXOFKg54nLMFsetMORJAGoqS8CWFz7phA51q+evmiVXbgm8pKjjHFoABy6VPOKupFWs2dbGnudHrUGptyB6FLuLN8XZE66T/AtKN9N8cuP2tYIQEI/QI7xgX3I6NuX7eSc0dbuYPFy8zDoV7cd99g0c1k/lKzB2AFx8WhUKWjXK6Yo7nAiw5fSVrTcAQazS7pDJefopPhS/8A4hd9NzW+mZUp4krTHpFz9lKhUd2uLWeTnKH8ITN7dftNY/7jlfYbQmpGE96UYFrcBaQ9u6wcZDWsGFohsxkILsyczrPWmjHJxXt3MgOAkta4Zg5OEg5E7NmtNg/eIQaXbSRkptw5tQy20XVdkH2FJp62NaR4PUNeMlbnGBosP0LYVgPyVOhnuDqQafHAs3zFVTWeHUzCt3iIvpZcUZ1GnUHaCw+TVUMtE561YXEdcH8I1Gzk63dl8WowjzKuXgXqhYQuKtiqh4wbge73g7GM9ZVvFUpxkMPu+oYnJnX6KleLrf2/9cd4bOLb0ayppwjaG6EtYES6m475diJ8ZVeWxzlrux3qVjcNDh0NaAf5GfyCUfO6efHJ9IMcgTuC2tm80dU96Qc+aZ6j5LDqxADepHjvko94Dx2fSSTnTLfiO8TK0NPwHrn1Letb4mtcMiMuxVq+C1Rpy2KUcXmd29u+hUHi1ROvcYACdRgTuPsUv4unzfN/WpVB5Ge5Hp6f88UYNPCCDlBI7jC63BG95K+t3fBc/ATuxAtz7SEjwn0ZyV3WbJjGXAbIdzvMnuXMoV3NcMGwgzsyMhE1cOT6r0KsFJ0Xy0HeAe8JRH6BUvH1WOC1ZsLqhO7JrR61TXJFXLx9t97tT+tUHzW+xUviLsl0x8ItbiDYOXuzupUh3vd7FXGlHYrms6ddaqf9xysjiFpYXXp/y6PnUPqVVXNMF7zrlzj3klJ5CvJ9K1qU8taQDXDUUOc7atB009KwGT2Fb1HNJGEEc1syZl3wiMhAnUFpJB61UFUap3q6uEteeC1EnWaFqPnMHqVMvzCuDTDgeClI7qNDwqtCzksUsWQVO+Jqth0qwfnU6rfm4v5VCg6QpRxUVY0vbje5/wDCfkrfCPSMIWULgrKqHjKp4L2TqfTaR1gkH1d6t5Vtxu24ig/bieO8A+pV5+pw7uOq2wAPnJT3hDS5TQFuSfRLfBzmhQN9MESVbvCGxDdChgHoUKR7g0z5o8XT8Wpn9Kf0fWDmEEgJW5qc0xsXNqU8DuiV0mgFuSjyXim2lO6BOvYPolb2t2MJB1glM2UczGw+opRrJdKrV44VqEuaQdTgdeobj1qX8VYPu1oJmKVT+UKJOJjvU14orX8aqvPwaPi54+qUdeDD9TE34zMtJD9ai3wc9RmsHMGTZG3epzxwaNM0a7WzEsPbmD3g96r+ncOOsovUcd/62r44KXfK2Vu8zJpMmdcgQfEFddcbgfTw2FsP8lh7xPrXZVfXw/GKs4+I9z22/lnfwz9ipdwVwcf9zFO1YNfKPd2BoB+kFTzXyt4+Fq1eJ+hydhpG4nOMMfEpufPbjjsVVBuQ6lZPAvSXJ8H9KFsYml3z6TWj1qrardoKT2HBpLStSMHqTZlQnKYWarOaSTmqHtSi5hbiaW4mhwmRiadThOsGDn0LL81o+qTEyYAGe7YB0Ic9WIzy8K4aI5bgkYzLKVT/AG67neQVMkq8uATA7g3VBzGG7/mWclikabpEqU8WTJ0ta9FQ+DHlRK2ZzQp1xSWjnaVoECQwVHu6Bybmye1wHatXwnt6HCEIXBplRvhdwVN62m3HgwOJ1TMiI1hSRYhVLjMpqqzPFG7/AOQI+J95T+toxlSjyLxiZhDSNUgCE9hZhGMePHHxEUr8Wdi/XR7nPHk5P7HgbaUfQoMBG0jEe8yu4hGuzH+HIuuClrUMvoUyfijzTSvwCsna6DBG6W+IIUiQh2y+kRdxX2X6Nw6qlT6y6ugeC1GzxciHDFE4nOdqmBmekrsoQmGM+dI1xg2mOwq72jEPkkO9Sp2nomrUHvdOo74rXHxhehX0wRBzCwKYGoI5cnDM7Ltw+A7KjbGiyqxzHtaWw4QYDjhPdC7yAFlHaTU0q/ji4JXN4aD7enynJh4cJaDzsMEYiJ1FVxbcWOkXGPcrh0udTA78S9LQswrtVKHgTX0foTSIrFhdWFIhrCXYcJgyYG/ZuVSuGS9hVKQcIIkFQ7T3FNY3IJ5Lknn4VPmGd8eie0KzIebqZyWlyVclbiBM8y65v61OT4OHkmOk+IGsI5G4a/MSHtLDE5wQT5LW0Vdjy9qOUViu4i7wudDqLW4jhBc4nDJiYZriFpU4ir4an0HfKeP5E2aV5UOSvTi0OLg9VaP+6HeCR5hcbRvEC5wBuLnCdraTZ+c7b8lWjwa4M0rG2bb0cRY0ky8gucSZJOQHcNizaryzb2r2tGJjh1tcPMKxuI53/Eag/wC2f/Epq83W7TrAWtKzY0y1rQTtAAKvd8BVCyhYH//Z"/>
          <p:cNvSpPr>
            <a:spLocks noChangeAspect="1" noChangeArrowheads="1"/>
          </p:cNvSpPr>
          <p:nvPr/>
        </p:nvSpPr>
        <p:spPr bwMode="auto">
          <a:xfrm>
            <a:off x="63500" y="-1108075"/>
            <a:ext cx="2000250" cy="2286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4" name="Picture 4" descr="http://2.bp.blogspot.com/_E6J03wpwFh4/SojuFpxlClI/AAAAAAAAAX4/_FnRY5IrdLw/s400/Pictures36.jpg"/>
          <p:cNvPicPr>
            <a:picLocks noChangeAspect="1" noChangeArrowheads="1"/>
          </p:cNvPicPr>
          <p:nvPr/>
        </p:nvPicPr>
        <p:blipFill>
          <a:blip r:embed="rId2" cstate="print"/>
          <a:srcRect/>
          <a:stretch>
            <a:fillRect/>
          </a:stretch>
        </p:blipFill>
        <p:spPr bwMode="auto">
          <a:xfrm>
            <a:off x="3048000" y="4343400"/>
            <a:ext cx="1800225" cy="2057400"/>
          </a:xfrm>
          <a:prstGeom prst="rect">
            <a:avLst/>
          </a:prstGeom>
          <a:noFill/>
        </p:spPr>
      </p:pic>
      <p:sp>
        <p:nvSpPr>
          <p:cNvPr id="15366" name="AutoShape 6" descr="data:image/jpg;base64,/9j/4AAQSkZJRgABAQAAAQABAAD/2wCEAAkGBhQSEBUUExQUFRUUGBQWFxgYGBgZGxoYFRgWFxcXGBgXHCYeGRkjGhkXHy8gIycpLSwsGB4xNTAqNSYrLikBCQoKBQUFDQUFDSkYEhgpKSkpKSkpKSkpKSkpKSkpKSkpKSkpKSkpKSkpKSkpKSkpKSkpKSkpKSkpKSkpKSkpKf/AABEIANEA8QMBIgACEQEDEQH/xAAcAAEAAgMBAQEAAAAAAAAAAAAABAUCAwYHAQj/xAA/EAACAQIEAwUECQMEAgIDAAABAhEAAwQSITEFQVEGImFxgRMykaEUI0JSYrHB0fAHcuFDgpLxM2MVUyQ0sv/EABQBAQAAAAAAAAAAAAAAAAAAAAD/xAAUEQEAAAAAAAAAAAAAAAAAAAAA/9oADAMBAAIRAxEAPwD3GlKUClKUClKUCtd++qKWYhVUFmJMAACSSTsAK2VW9ocOLmHZCAyubasp2ZWdAynwIJB86CdYvh1DLsapl4w63GzQyZiIAgiDy6+VV3YrH5Lb2nMmyWQzqZtiQx/vsm1cHm3SvtzEo91imoJzCRETvoec0HVWrwYAqZBrOubwl9rZlTpzHI/sausNxBX02PQ/p1oJVKUoFKUoFKUoFKUoFKUoFKUoFKUoFKUoFKUoFKUoFKi8T4iliy924SEQFjAk+AAGpYmABzJFaeDcZTE286bHKR4qwDK3qDtyII5UG+1xG2zlFcFhOnlvHX0qTXI3sNkuP1Dkg8xPeWPQ1ecN4pm7rwG5H737Hw+HgFlSlKBUPi90LZdj9kBvLKQZ9Impla79vMpBjUEa6jXqOYoOL4xYFm79JBy2miziDyQDXDYg/hUP7N/w3NdEr4trJMiCNP5+frVjw0qgNlgCtpRbYNBzWCCLTkHcL37TT91idIqs+inCOuHc/UscuFunkOWFunk67W2PvL3T3hqBMQRsdKl/TQfSBUM4VwGMGFME/wA8x8RWGYUF9Y4i67NI6HX/ADUz/wCYMRAnrP6GucUGdK3K5FBcYbjBBh+8Oux+A0NW1m+GEqZFcqt3rUrDsQdJB+GnjQdJSq+1im2JB8YrYLuu9BMpWFu5NZ0ClKUClKUClKUClKUClKUClKUFR2kw5uW0Qc7innugZ02/GqVzvZTEjD4i/hzooPtrXjYxLF0jwS8biH+8V0faTGizbS43urdtlj90TBP6f7qo+P8ADHhb1lc9/BlxkH+th31ex5lIK/jt+dB9xeNLvmMagAx8QYNbLF0EQarkuq4W5bbNauqHRuqnaeh3BHIg1uQUHQ4biZXR+8vUbjz6/wA3qxs4tH91gfz+G9cnbxJFSbTKd9D1GlB1NKort18oHtDHz+NZ4fijp7/fXqN/80Gni+DbOHtR7VMxSTCuDBuWHPJXAUzyZQ32YOFl7OIw5t3Fz2LkoVcQUIMGzcH2WUwAZ3A1nKWy4liouKQ02rkAsN7VwGEYg/YMqp6EjkxK671pszXbSA3AAt+zIi8saFSdPaATlYwGEo0QCgc1xLg9+3iCRcbEXMLbR8ODId7LNe9rYuEaPcdLbDPGpS2TqCa3qVbK6HNbuKr226qwkevhy25VYm+Gu2rtm5KvmsgMCCl1SLqWnzd5Pcu28rDMpuRzAqNjLS4Vi50wd5y4aP8A9W85OdX+7Zd512RywMBpAbQAq5iYmY9PGsLOPB6Vt41gGfC3ET3oz2yNZjvQCOq5gP7hXCW+LMNQd4jyoO/sSzAKE16lvU6eFWl45RC6D5n9h/B1PL9ieJG5cuzErbkR/cJ/QetX127JnkdvLlQR8VxY2gfq3uHKWRUgu5X3kGcgFgO8BMkAxJXXg+L9qLmKv4fF4Jb1m7ZzWnS8Mi3EzZokEi4A2YMo7wzAgSsjusfhvaWyAYYQyN911Mq3ofiJHOqnjeLw1y2r3Fdb1xfsd2GWVyXbjDIoDqVzNBGUwQKCR2LuO1zGM9wlb10XU3AQsWRVRie93Qi/ZPciK663xEIoFxtZIJ8uvpufWuE4TaxF5YsWRYt3PZMzkakqAM5e4GZtAIjMRlUSASa6Hj9p1yMYYGBcgESTCNA13BBA/BQdVSo3Dwwtqr6soAJ8QKk0ClKUClKUClKUClKUClKUELjGES7YdLihrbKQ6nYodGH/ABJ1ql4ZiipZXJNzDxbuE7va1Nq/4yskn7wvDlXTMJFc3xDBPmFy1/57IhQTAu2jqbLHlto32XUHZmBCp4tg/obm4I+iXnzXOmHvOYN0R/oXCe/HusQ45xIGDaSANhJ20H5fzpVnw/GI9sQJsPmUqwj2Z1V7NxD7oBlYOxlTpFctxrs5eQjC2brG2iviMIJOe3ctj6uyzfatBjCgme9B90EhbIOtSrNoGovDsQt2zbvJolxQwHQ811+6e75qakX7mS2X5DX4UE1bFbUsfOqPDcfBjvb678qs7PFA0d8jyNBtuYRdQdJkHoQRBBHMEcqzTBnuwYy6K0kmNJUzqwMc/OZ1rZaadZZhO3d3+AmhxUnT+cqCFxnsvaxAZszWrxA+utEq0rBQuAYuhSAQGmI0it2Hd4PtEBYgi/bAkNAg3LQO6sN15jT3gQ3Oce7f/Qselm+gGGuorLdEyjSVfMNmUHKTEEBgdasOzXH2xt/FW7tuLdq59Q0QWRS1ssDue8s5l074E6UG5ey3s1zYG8bSnvCy83LBnWFUkPaB/wDWwA+6a4jjvCxdvsrL9GxQBdrROa3cXWbti4o7w+8IkHddzXp126QhMQykiJmY8+ZGvrXG9vLXtcG9xdbmHy4i0RuDaIZsp371sOsc58qD52S7NthXN03Q5ZCpVVOWCVYHO8c12y86u7tvptUaxikbI1sj2d1AUjpoyn1Vh8DW/B4kqWDhVg93WSw5Hw6R4HlEhlhjm21r7huF98sbYLBi6sVEqXChirESs5dYPTrW5+OKhAOYT4ED5xWxcaW1CkDqT+Q50E+0pG8fGsvY5mDNsuqjx2zHx/KoSX9dam2STuSPDT9RQRuDcRa5cuBgVg91SNRl7rTHOYPqKuKqLGHYYl3MBQqZSOZIhsw8Aq/LpVvQKUpQKUpQKUpQKUpQKUpQK5qziWa9cs3Blu2yz2XPu3LRaCNPunKrrylGG6mulqo4zgA8alDIa243t3ACoMHQhgcpU6EEg+9QV+JttbY4iyhbNpibAEs+UBc6rsbyrpH+osDUhK1G6DdsXbTi5ae3dFsjUyrWrwSeYy2rgE6jUHbSRgsezOUYBMQgBdJ7t1Nhctk7rOgJ1UnK3Ims47ggofE4Zjbu2mW9cskd246dVn6u6yyntF0YMZD6EB8s2fo+KuWBAs4knEYZvs5yJvWtOf2wByLRMVY4vD57b2/vKY8+XzrLEYexi8OEeTYuw1th3XtvOgB3S4rTHQ5lO0GuODx+GAkLj7S8wRaxIHiD9XePqpNBwNnFZYHQsv6H8o9DVjgOIl3VFEs5Cj+4kAfmJ8K38X4VYxNu7ewpdbiNN7DupV1YySCh7yMdSBqrawQdDWdi4OPsc+8x9Rbcgzz1H5UHqtwi1bCLsBHn4+u/qa53j+Aa6jIt25Z9sQpuW2Ksr7IxgiVJhGEiZTURNWmPvd6BWsoHUqwkMCD5Gg4RuyWItIBeN3F5DmV2IuBTGpti84FsQNSzLMA5kIC1dcKx64QXi11WvOlsoLZFyAcxLXLjkKZK6kqCFKElidJePtYu9ktKQE928x2Yic2aGDgMvsyAm+e4pZYBq14D2WsYdVJ+sdftPqAe6SyoTlUkouvvd0a6UEni3E0OCGKOdQFDEQZ7xAAI3MNGvrtUTimFKW0ciJaGX+4SAfgw9QOVX85zP2RqPE/eP6fHpXOcb4mLwvImYfRmXMCCCTzaD9nK0g7Ea7UHNdnCba3cGdWwzC7YndsO5JQDrHftH0roxioWSwy9SQBr4nQT+orj8fjcvEMDkP1n14uD/wBBWWLeAdQR4g10pwlvEWWt3FDW3EEGYI5bEERA2IIIFBaXLBIByyVMgGN9dRPP96kw55R4kifhP51WPxApCrDnYACP308amW7zkagD1/xQTMPZI/eR+9TFkf8AYqst3mnl86n2HJ3igklQRDbbn0118NKm1Cy6GQCOfl5HetuCkKFJkgb+HL1iKCRSlKBSlKBSlKBSlKBSlKBVbx/EG3ZLhDcClc6jcoWCuV6sAcwHPLGhqyrF0BBB1B0NBz2JsJeRMzHk1i+hGZSw0KkiMxGhBBVxIIIkCt4jiWW21vGqAhVkGKtg+zhgRLxLWDrJVyUP3ztUy9h3w7MEX2lsyzWtJIJk3LQOhaT37fMnMsElXkYLFZlD4e4LiGRBJBBG65jrIOhVwGHM8qCk4dxAWrftSFfDXROICkOtthKNeAEhrUqVcjbKtzZnNdTYxChRlMiBBktIjQ5iSW05yZrlnvthsWxKizZuKtycoUW7gOS45ymDaYG1nI2MNyYix4dwUWnJtMbds5vaYciVV981n/6wSdVHcOaQFMyFN/UPBlbTY6ycl/CoWJ5XbIIL2bgHvLGo6EfCf/8AH2bdxLpt2zcgNnAGaSNDO0xOsVu4tZFy1ctN7txHtt5OpU/nXN9l8e1zCWw//kw7HC3h+K1CT6xbM/iNB0n0xbhhV+Qk8tCANf55bsLh2mCDHInT86hYbiAshlCyHObMDrsFgjwAG3U9a+4rtGLa5ijESBPKTtr/ADlQXCYWDuII16yNiPmD6VttoI69ZqqscRuXBICqPj8zWanNpLMOs6f7QNPWgtxiVmCwnpufgKqsepHELMLpesspbqbL5spH9tx/OfCp2Ftqo0AFSbl6FLxORWI9BJj4RQeU8I4WFv4py2Zjfv2i2+W1YuG2lsdBCzHWKucfjmFpPZDQuqEzGUNIzNziY/5T1qjw98WL903Mym6Va4uhXOwn2oj7wyExuFnc1acGfIXh7lxXdrihiXCBolUcDVJBI/uOm8hfYC3lGgMn3idz/jw2qWzEbiq7DcRBOXbw0n0A1rfhce4vMrKDbyjKwMktJlSnSIIMRvr0C0sJI018qk2rbc4Hr+1aTijGiz5mPymvuHt3GEsFXwBJ+ZOv89AsbZqBfxF1MZbME2XXJpyeWLFh/aFIPRX9Z1u3A3PnWSidfh+/mf2oJgNfap+GcTc3rtq5byZSSh3BSYDSNNd+USQdtbigUpSgUpSgUpSgUpSgUpSgqu0V/wBnZ9pkd8jLItiXAJyl1H2iszlEyJEGYqjxGGs3gL4uG07gFcTYYBbi/Zzhgbb9IuAkahTvXXXbQZSp2IIPrXL4jhGVybd1sNdJMsoDWrpPO5aJC5zzKlGP3iNgq8ZaxC5bjYrC3kt5jl9kUdwVIZATfNsyDtEMVUaAyNmE4gbVsPbJvYUqGXLLvZQjQqPeu4fQxAzpBBDZSElZMehlbOBuN99br2j6q1lyB/vNU3BeHXMKMqKvtLTEvZR+6+fv5rDuBDleTQtz2bA5WTOAucRdDKGBBVgGBGoIIkEEbgggzXKZvYcSKbW+IWyfLEWBv/utx5kCulucSS8ua2ZE5SIKsrDdHQgMjD7pANcVcxRxmORkgWMC794/6l/LBC/gTcn9xQdTiGOQvlJMSVUSZiYA5nkB5VvwtoXsODIy3FBAYFSAwBgg7EGD5ivuHcKve57z+tRL/EBmOQE/OPU/5oLXB4QhQHZYHISR66CfLbzqdbtrPvfL/NU+B9oQCzfACrC0hP2j56ftQWyKpG5regHTSoVtFA3Y/wC4/pFSraL6+JJ/M0HCdsOxzXFa7bMGwApUj30XXMD1VTtziNIrmMDbVdIzGvW+J31S3DKSrnIfJgc0kbSJA8SOteScfvjhzuLoOhOTTW4v2SvWefTWdqC2xPFrWHtG5eIVRsI3PJVHNv5oNaq+zP8AVhLl5kvj2Vtj9W5aYH3bx8d8+wmG07w8u43x25irme4dtFUe6o6D9TufhHXdg+wH0iL2JlbW6psz+JO6p47nlG9B7LfxLhrZRQykw5nVVIkMvJtY8YIImpvtGiQcvwP+K5Hi/bLCcOyWhuMo9jaAORPvESAgjXLu3Ic6vjiTfw/tMM6MWANtjJQ68wNY0IPMHcSCKC1wdpz7zM3oAPgB+pqxy6a/nH5VXWr7DoPPX5Ctli+7MQ2SPAGfDc0EhFhWchiYJgamBJCjx/U1h2f4yMRaDEZW2K9OY3125dQelbblxgO7l03zTHpFQ8DZjPdKw1zvECTAA0A0Bk7+ZoLulRMFjc1tWYFSQDDAgg9CDrNS6BSlKBSlKBSlKBSlKBVfxa24XPbUOVHetmPrF5qJ0z8xOhOhiZFhWL7UHJYTjuCuiUu+zMAlM5tssie9auarp+HyrnMTfNzGe0sF8ltLtvPccG1fKNaZ0BSWUW5LC4oGUi4wzZWB6jHcMX22RrNi7buBnRbqqcrgzcCkq0Bgc+WNxcM1VXVW2XsH2WHKscThipUqgCgXDlGUQre0zLpNu6ddyobrOKtvmBBW+oXOrKFuhVPdzQYdQS0OsoZ0O9c92Iwi27LWCB7XDXLiOOuZ3uJcjmrqyEHw8KmcG7Q4fFhdFLWjmRSrd2DBfD3GCl7J0iACAcrCCALJLkNmAEc/L9TtFBW4/FHFWGOGZS63PZsZKwUPfAzAQ0Ed7XTarvD4AIoEKI5n9t/jWNm8qBiiqpc5idASdpIA1MAamToNTFaheBPfO/XQfH94oJKgsdII8P5pU9LWnIeFVnDUuJmDOXBZmBYiVDGcmkkgGY0GkCKle0c6AhfECY9W0nwignowHU/Kskva8hNaMLYGXvuXPMmFHwGgrNL9sHuZZj7Opj0oJpXNodgefMj9AfmPCuG/qJwJOKW2sWnAxGFJdJiGZl71oncSApnaRrsa7e0500OviP3rQ2BVr3tcoDKMs6a9SY3jYT40H5s7OcFC3c95Pcb/AMbaGQYOYHoRseYirrtD/UEpmt4ZjmPvXJkLoBFsHSdN9gZ5mR3n9T+y5xNt8RgxN+33bwXd0AIJWN3ERpqQCN1E+GYfh7XHCLz58gOtBK4dh7mIuhLatcuOToNSSdSST8SxPma9t7CdkruAtnPdZmu6six7G2VEySdcxHdzDQ9CACOX4DjcJw7DuCdSIa4PfuSPdWNVjkARG87kcz2l/qBfxspJt2OVsH3h/wCxvteW3nvQe64biKX7Zew6XIzLKsCMy6FSVnnHoZEiJ38Kxz+zU3LeRyBmWQwU8wGB73p1HOvE/wCnDY4X5wiZkkC7nOW1pyZuTgTGWWE7EEg+5WpIk7/H50EpuIScuQgHcyPhHjXy5iOpAH+en7VBw9+5lYMig53gz3QoY5H6zkiR1nlrWeDsEtLNIG2g356cv4KCPxrjwtZQtsszHR27qRz7xEZp5eeoqy4Xx627ez7y3AJyuI06qdmHKRpU1rihSW2A1nXTxqBe4LbLSim3BnQgKZB2TUSD4LvvQXNK12GJGu/P962UClKUClKUClKUCsL21Z1rvrKmgpOO8OGIstb1mQ6EMUKuhlSHUhknYkEEBjXGDs5h7gxVu4rXLjqht3b/ANbeS21v2YAdu8DbvC6CBsSAdxPdFoMH0OnTbzqr7ScBTFWWUE27hVwt1dCpdchOm4IgEcwB0BAUWE4wLyx3RdtALctggm28ZSB+A65WGhU+YE/D2w2v2eXj4/z/AKo8Dw/D2GRPYWrF5VygZFBbkxt3I+tU76GfvAHSrrhjQgHSV/4mB8ooJb4cHfauR7Y9vrWDm1ZAuX+YPup4vG5/ANesCJg9vP6gZM1jCtLiQ9wbJ1VORfx2Xz28ywfD7l64Etqzu58ySdSSfnJ8zQdl2T/qc9p8mLLXLbEkOB3rc8gogNb/AAjVfsyO6fUDgVvXbeIRyCqMognKy3IOqx3oIBHukHfpXN9kf6c2sJFy/Fy/oQDqqHlA5t4nbl1rT2h/qlasXgthBeIYe1bNCQN1VhOZ/HYc82ooO4fDg90iSeon5cvSIqdgbKosAAdec+vOqDh+Ns8QsLcs3SMroxg5WVlM5HGsSJEagjUEgVcseWbzI0+HOgnZT1NZ22AAEgdNdar8Lb7xJJadsxkDrANTGDH7UDbuz+dBWYXhiWr5NhgE19ooaYY9OjEjMQfPrPO9sewFq/cNzDBExDjM6Hurc5E9FfryO511PZKqoIg7yY09T8K04fArJYCXYlszEnU6aSe6I000HlQfmLtLw6/ZvFMQjW3X7DchyykaMv4hINdD2J7CC8wfEEhNxbGhP9x+yPAa+I5+zcRu4THW2sXHDKCrB40DDVWttBWRr4HxmuOv4G5gXAkXLRMLdTY+DfdfwPpNB23D8IiW1RAFRRCqoAUDoAKnI5Gh9D+9UvCOJB1GtXGcZaD7iLx0Ubt8up8hv8OtZK2TTQKBuTrP85zvWqzhwe8ZBO2pELyGh57/AA6Vm+GEHKcrcm94jyzT5etBJt4iNZIDMACZPebQAA7fIVJNzLJOqwNgxaSY5coI2Gmp2qFYvSAYIkAwQQROsEHUHwrOxciFJOkBWZgS+kn10M+poJwbLryAGurMY6gCTpz3qSt0THP+bVX25B7sQSS0k8x9nfmBpoN+e+agOoKmM0NMQdtDrBBiN+kEUFhStOHvTIO6mD8jI8CDNbqBSlKBSlKBSlKCtxmHjyqvuaRrP8EV0JE1X4rhvNPh+1BUXGkEMAw3giR8TsapuP8AZh71hlwt42XbUg6hhEEBhJSQBqvwq+uQNIINalNB4Wex2K+kjDGyy3DsCO7lBgvmGhTxHlvpXp3AOz9jhtlmBQ3BPtrr93KMuaF0gCSnOIJMyIrr0th4zanWDsRprBHhXlv9W7WJV1Rh/wDi6ezIJIdgJ+sJ+2OSnxaSZgOe7W9uzezWcN9XYJYsw7rXCxJY9VQkkxuZ1iYqi4DwC9i7gt2VnqfsqNpJ5D+anSrLsr2LuY25uLdlSM9xtFEkAATuxJAA8R6+qYzG4ThOGa2FVUIhQO9cvHLD5lIA8N8oB1y7UGPAOxtvh1vMGU3D/wCa6zFQECk6DYgNl97SJMjQCTwDtnhsW7WrdwF1kDcZwPt2ydXXrzESQRqfI+0vbC7jO60W7Kxlsr7sDbOftkctlHIc6dlex+IxtweyBRVIJu6gKRrII1zcxGvkNaD3DhmAezbVDca5GzNqxBOgJ8ufrpVg+HLR3mgcgSJ8NP1qPwrCm3bCtca8VEe0YAFjzY5dCfHnrqTJPy7hrvtGIuxbZQMuUSpG5Vp56aFTqJnWKDZexaLpIkRA+HP1mtli2bqw2o26DXpFaEw6F8uUQvePmdBPUnUmegqybEBRJmNNgT8lBNBowvZvD2/cUrzMM0eOkxXy9wO04IglXXUypVgx1BjUmIIPLQjUVJa6Qwgzoe6BrM7zOg5V9w7hlUoUInSNVgGGy5dJ3160HmtrB3sHcy3BoDEjUeHlNdPh8Xny9DqfTl+XzroMdw1bwMaMCwlgTM6xrukny3iK5m5gRabI49mTsJlT4o248vlQXi3K+e2HnUCxb/EWHnNTUcUGXtfA1i1wEbwdYMTlJESJ0nWs81YtFBvtYgCJYfKty3ZaRm1AGp00JMgddd/AdKr8wHL86zTF0FzaWBJ3Nb1M1WWbx5/5+FT8O8ig20pSgUpSgUpSgUpSg0YjCK4136iqfFcOZNdx1H6jlV/Sg5225rZicKl+21q6ge24hlPPoR0Ybg9RpVjiOGg6rofkf2qEUKmCIPT+cqDnO2HFl4XgVFizmUwiadwGNGukf9sempHheOxt3E3szs1265A2kmdlVRsOigRX6Wv21uo1u4odHGVlIkMDuCPh/wB1R9nf6d4bCXHdAWknKW1ZVP8Apz0G07tzPKg4Tsh/SN7kXMV3V0Pswf8A+2H5Lr4g16nY4PbtoEGiKICrCqPQb+Z19anNd5DasIoI/wBHy+78D/P541pxOMCqWIPdG3MnYAeJJFS7i1CyFnG8IZ832+Cgn1J6UGnBsFTVpdpLFd8x5Dy2HkKk23J7oMQBuZeNYMHXWNz0O9bhbNY/Re8GED73dBLAA5Rm3ABM8/STQZI+U9QxUCFYkaGS7aiNN9ANBzqQdwZMgERJA1jcbE6b8pPWsIrRbX2UAf8AjGRFAV2YEkjUye7tqRpBJPQJlu6CVDgZwA+gJAI0JDEDmfAxyrDiOAF5MjayTB0GXcjzGw+dfWgggzqCNCQddNCpBB8QZFfVvQTMZYGXfNOsz8o9ZoOLxuHuYdtQcswCpIg7wwnLMaiBqNuYG2xxgjdv+Qj56T8K7G7g1vI6uO64ynyEka9QTPhFebcQwz4a61pm1AzAjTMpmG+RkcoNB01riRI5HyP7gVu+meHzH71y9jFHnB9BVhZxE8vz/eguGxHh8xWs4sg6QPzqIH8v551izUFth8VJ+XifPp/NK6DA+4PGuf4Rw1ngkEL1PPy6106LAgcqD7SlKBSlKBSlKBSlKBSlKBWu9YDCD8elbKUFRfw5U/kf5zrWuJIq5dARB1FVuIwOUabflQY5wdiAen7V8JioZkTG1YjHkCPz1/ITQSrjEjTWteGcBQJ159Z5k/znWC4lfEeUx862A225qf54UGft590T+XqaeyP2n9F0+e9YsTyyx4aVqYN0/Kg3lF6t/wAj4/z0rFm6N8QD+lRjm6GsdelBJNw/eHoDX23cA5yepqJWJuqvMsegoLq1fmtr4S3dGW4iOOjKGGvmKp7WMnoPDl4Sat+HPM+lBBvdjsKxkW8h11RmXeOQMchy5VqTsTYGzXY5DMDrG8kTvrqYroKUFNb7K2h9q4fNh+gFTcPwi0nuoJ6nU/EzUylApSlApSlApSlApSlApSlApSlApSlApSlBAxfDZ1XQ9OX+P5tVJjbeQ95YPXl6GuqrF0BEESDyNBwzvr+v7V8z+X8+NdTiez9ptgUPgf0OlVmI7MOD3GUjXeQdvCRvFBVrdP8A0Y/UVn9IP4vjW1+BXx/pzryZdpidSOWsVobh94T9Vc08JnfQQZ/7oMxfP4vl+1fDiD1b1rD6Hd/+q54906baeO/KedbE4ZeMD2ba9RA57nltt5UGBvfwmtZufDoNBUy3wO832I8yB+s1Pw/ZU/6j+i/uf2oK3BAswABJ6D8/811uDw+RQOfPzphMClsQix16nzPOt9ApSlApSlApSlApSlApSlApSlApSlApSlApSlApSlApSlApSlB8r5SlApSlBlSlKBSlKBSlKBSlKBSlKBSlKD//2Q=="/>
          <p:cNvSpPr>
            <a:spLocks noChangeAspect="1" noChangeArrowheads="1"/>
          </p:cNvSpPr>
          <p:nvPr/>
        </p:nvSpPr>
        <p:spPr bwMode="auto">
          <a:xfrm>
            <a:off x="63500" y="-963613"/>
            <a:ext cx="2295525" cy="1990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8" name="Picture 8" descr="http://www.shoesstyle.net/img/New-Shoes-by-Adidas-Wings-2-0.jpg"/>
          <p:cNvPicPr>
            <a:picLocks noChangeAspect="1" noChangeArrowheads="1"/>
          </p:cNvPicPr>
          <p:nvPr/>
        </p:nvPicPr>
        <p:blipFill>
          <a:blip r:embed="rId3" cstate="print"/>
          <a:srcRect/>
          <a:stretch>
            <a:fillRect/>
          </a:stretch>
        </p:blipFill>
        <p:spPr bwMode="auto">
          <a:xfrm>
            <a:off x="228600" y="2971800"/>
            <a:ext cx="2890971" cy="2514600"/>
          </a:xfrm>
          <a:prstGeom prst="rect">
            <a:avLst/>
          </a:prstGeom>
          <a:noFill/>
        </p:spPr>
      </p:pic>
      <p:pic>
        <p:nvPicPr>
          <p:cNvPr id="15370" name="Picture 10" descr="http://t2.gstatic.com/images?q=tbn:ANd9GcSQxj-Lrl49oTNyfb17D7AGVffTytLnnK9dBR8euZiNwIv4oEre"/>
          <p:cNvPicPr>
            <a:picLocks noChangeAspect="1" noChangeArrowheads="1"/>
          </p:cNvPicPr>
          <p:nvPr/>
        </p:nvPicPr>
        <p:blipFill>
          <a:blip r:embed="rId4" cstate="print"/>
          <a:srcRect/>
          <a:stretch>
            <a:fillRect/>
          </a:stretch>
        </p:blipFill>
        <p:spPr bwMode="auto">
          <a:xfrm>
            <a:off x="4114800" y="2667000"/>
            <a:ext cx="1878496" cy="1600200"/>
          </a:xfrm>
          <a:prstGeom prst="rect">
            <a:avLst/>
          </a:prstGeom>
          <a:noFill/>
        </p:spPr>
      </p:pic>
      <p:pic>
        <p:nvPicPr>
          <p:cNvPr id="15372" name="Picture 12" descr="http://t3.gstatic.com/images?q=tbn:ANd9GcSdt9DWcIkxu8Ru1kKkO9cbYcPzmVTlJlwqvNGlDhjp2j_zIqb7Lg"/>
          <p:cNvPicPr>
            <a:picLocks noChangeAspect="1" noChangeArrowheads="1"/>
          </p:cNvPicPr>
          <p:nvPr/>
        </p:nvPicPr>
        <p:blipFill>
          <a:blip r:embed="rId5" cstate="print"/>
          <a:srcRect/>
          <a:stretch>
            <a:fillRect/>
          </a:stretch>
        </p:blipFill>
        <p:spPr bwMode="auto">
          <a:xfrm>
            <a:off x="5943600" y="2895600"/>
            <a:ext cx="2895600" cy="36484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Bending History?</a:t>
            </a:r>
            <a:endParaRPr lang="en-US" dirty="0"/>
          </a:p>
        </p:txBody>
      </p:sp>
      <p:sp>
        <p:nvSpPr>
          <p:cNvPr id="3" name="Content Placeholder 2"/>
          <p:cNvSpPr>
            <a:spLocks noGrp="1"/>
          </p:cNvSpPr>
          <p:nvPr>
            <p:ph sz="quarter" idx="1"/>
          </p:nvPr>
        </p:nvSpPr>
        <p:spPr/>
        <p:txBody>
          <a:bodyPr>
            <a:normAutofit/>
          </a:bodyPr>
          <a:lstStyle/>
          <a:p>
            <a:r>
              <a:rPr lang="en-US" dirty="0" smtClean="0"/>
              <a:t>“Dinosaurs… every child seems to go through a stage of loving them! We’ve made our Dinosaurs Learn ‘N Folder [sic] to take advantage of this love. Your child will learn about these creatures, how they ate, where they lived, how we have come to know about them, and much more. There is no reference to dates so you are free to insert your family’s personal view of the age of the earth and when dinosaurs roamed it.”</a:t>
            </a:r>
          </a:p>
          <a:p>
            <a:pPr lvl="1"/>
            <a:r>
              <a:rPr lang="en-US" dirty="0" smtClean="0"/>
              <a:t>Found on a “Live and Learn Press” packet in 2010</a:t>
            </a:r>
            <a:endParaRPr lang="en-US" dirty="0"/>
          </a:p>
        </p:txBody>
      </p:sp>
      <p:pic>
        <p:nvPicPr>
          <p:cNvPr id="4097" name="Picture 1" descr="C:\Users\Chris and Grace\AppData\Local\Microsoft\Windows\Temporary Internet Files\Content.IE5\BMK6HA3J\MC900057337[1].wmf"/>
          <p:cNvPicPr>
            <a:picLocks noChangeAspect="1" noChangeArrowheads="1"/>
          </p:cNvPicPr>
          <p:nvPr/>
        </p:nvPicPr>
        <p:blipFill>
          <a:blip r:embed="rId2" cstate="print"/>
          <a:srcRect/>
          <a:stretch>
            <a:fillRect/>
          </a:stretch>
        </p:blipFill>
        <p:spPr bwMode="auto">
          <a:xfrm>
            <a:off x="381000" y="152400"/>
            <a:ext cx="1332811" cy="1241425"/>
          </a:xfrm>
          <a:prstGeom prst="rect">
            <a:avLst/>
          </a:prstGeom>
          <a:noFill/>
        </p:spPr>
      </p:pic>
      <p:pic>
        <p:nvPicPr>
          <p:cNvPr id="4098" name="Picture 2" descr="C:\Users\Chris and Grace\AppData\Local\Microsoft\Windows\Temporary Internet Files\Content.IE5\S846RW7C\MC900088452[1].wmf"/>
          <p:cNvPicPr>
            <a:picLocks noChangeAspect="1" noChangeArrowheads="1"/>
          </p:cNvPicPr>
          <p:nvPr/>
        </p:nvPicPr>
        <p:blipFill>
          <a:blip r:embed="rId3" cstate="print"/>
          <a:srcRect/>
          <a:stretch>
            <a:fillRect/>
          </a:stretch>
        </p:blipFill>
        <p:spPr bwMode="auto">
          <a:xfrm>
            <a:off x="6858000" y="228600"/>
            <a:ext cx="1019996" cy="1060450"/>
          </a:xfrm>
          <a:prstGeom prst="rect">
            <a:avLst/>
          </a:prstGeom>
          <a:noFill/>
        </p:spPr>
      </p:pic>
      <p:pic>
        <p:nvPicPr>
          <p:cNvPr id="4099" name="Picture 3" descr="C:\Users\Chris and Grace\AppData\Local\Microsoft\Windows\Temporary Internet Files\Content.IE5\RKCWUNYF\MC900383094[1].wmf"/>
          <p:cNvPicPr>
            <a:picLocks noChangeAspect="1" noChangeArrowheads="1"/>
          </p:cNvPicPr>
          <p:nvPr/>
        </p:nvPicPr>
        <p:blipFill>
          <a:blip r:embed="rId4" cstate="print"/>
          <a:srcRect/>
          <a:stretch>
            <a:fillRect/>
          </a:stretch>
        </p:blipFill>
        <p:spPr bwMode="auto">
          <a:xfrm>
            <a:off x="3962400" y="5257800"/>
            <a:ext cx="1843088" cy="13779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sz="quarter" idx="1"/>
          </p:nvPr>
        </p:nvSpPr>
        <p:spPr/>
        <p:txBody>
          <a:bodyPr/>
          <a:lstStyle/>
          <a:p>
            <a:r>
              <a:rPr lang="en-US" dirty="0" smtClean="0"/>
              <a:t>THANK YOU     THANK YOU       THANK YOU!</a:t>
            </a:r>
          </a:p>
          <a:p>
            <a:endParaRPr lang="en-US" dirty="0" smtClean="0"/>
          </a:p>
          <a:p>
            <a:r>
              <a:rPr lang="en-US" dirty="0" smtClean="0"/>
              <a:t>Presentation available at</a:t>
            </a:r>
            <a:endParaRPr lang="en-US" dirty="0" smtClean="0"/>
          </a:p>
          <a:p>
            <a:r>
              <a:rPr lang="en-US" sz="3600" dirty="0" smtClean="0">
                <a:solidFill>
                  <a:srgbClr val="002060"/>
                </a:solidFill>
              </a:rPr>
              <a:t>www.teachercannon.com</a:t>
            </a:r>
          </a:p>
          <a:p>
            <a:endParaRPr lang="en-US" dirty="0" smtClean="0"/>
          </a:p>
          <a:p>
            <a:r>
              <a:rPr lang="en-US" dirty="0" smtClean="0"/>
              <a:t>chris@georgiatestpractice.com</a:t>
            </a:r>
          </a:p>
          <a:p>
            <a:pPr>
              <a:buNone/>
            </a:pPr>
            <a:r>
              <a:rPr lang="en-US" dirty="0" smtClean="0"/>
              <a:t>or</a:t>
            </a:r>
          </a:p>
          <a:p>
            <a:r>
              <a:rPr lang="en-US" dirty="0" smtClean="0"/>
              <a:t>Cannon.chris@mail.fcboe.org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education matter?</a:t>
            </a:r>
            <a:endParaRPr lang="en-US" dirty="0"/>
          </a:p>
        </p:txBody>
      </p:sp>
      <p:sp>
        <p:nvSpPr>
          <p:cNvPr id="3" name="Content Placeholder 2"/>
          <p:cNvSpPr>
            <a:spLocks noGrp="1"/>
          </p:cNvSpPr>
          <p:nvPr>
            <p:ph sz="quarter" idx="1"/>
          </p:nvPr>
        </p:nvSpPr>
        <p:spPr/>
        <p:txBody>
          <a:bodyPr/>
          <a:lstStyle/>
          <a:p>
            <a:r>
              <a:rPr lang="en-US" dirty="0" smtClean="0"/>
              <a:t>$83,144w/ advanced degree </a:t>
            </a:r>
          </a:p>
          <a:p>
            <a:r>
              <a:rPr lang="en-US" dirty="0" smtClean="0"/>
              <a:t>$58,613 w/ Bachelor’s Degree</a:t>
            </a:r>
          </a:p>
          <a:p>
            <a:r>
              <a:rPr lang="en-US" dirty="0" smtClean="0"/>
              <a:t>$31,283 w/ high school diploma</a:t>
            </a:r>
          </a:p>
          <a:p>
            <a:r>
              <a:rPr lang="en-US" dirty="0" smtClean="0"/>
              <a:t>$21,023 w/ less than a high school diploma</a:t>
            </a:r>
          </a:p>
          <a:p>
            <a:pPr lvl="1"/>
            <a:r>
              <a:rPr lang="en-US" dirty="0" smtClean="0"/>
              <a:t>U.S. Census Bureau</a:t>
            </a:r>
            <a:endParaRPr lang="en-US" dirty="0"/>
          </a:p>
        </p:txBody>
      </p:sp>
      <p:pic>
        <p:nvPicPr>
          <p:cNvPr id="14337" name="Picture 1" descr="C:\Users\Chris and Grace\AppData\Local\Microsoft\Windows\Temporary Internet Files\Content.IE5\BMK6HA3J\MP900438810[1].jpg"/>
          <p:cNvPicPr>
            <a:picLocks noChangeAspect="1" noChangeArrowheads="1"/>
          </p:cNvPicPr>
          <p:nvPr/>
        </p:nvPicPr>
        <p:blipFill>
          <a:blip r:embed="rId2" cstate="print"/>
          <a:srcRect/>
          <a:stretch>
            <a:fillRect/>
          </a:stretch>
        </p:blipFill>
        <p:spPr bwMode="auto">
          <a:xfrm>
            <a:off x="6629400" y="1371600"/>
            <a:ext cx="2203450" cy="1307359"/>
          </a:xfrm>
          <a:prstGeom prst="rect">
            <a:avLst/>
          </a:prstGeom>
          <a:noFill/>
        </p:spPr>
      </p:pic>
      <p:pic>
        <p:nvPicPr>
          <p:cNvPr id="14338" name="Picture 2" descr="C:\Users\Chris and Grace\AppData\Local\Microsoft\Windows\Temporary Internet Files\Content.IE5\AMLSUS5U\MP900382629[1].jpg"/>
          <p:cNvPicPr>
            <a:picLocks noChangeAspect="1" noChangeArrowheads="1"/>
          </p:cNvPicPr>
          <p:nvPr/>
        </p:nvPicPr>
        <p:blipFill>
          <a:blip r:embed="rId3" cstate="print"/>
          <a:srcRect/>
          <a:stretch>
            <a:fillRect/>
          </a:stretch>
        </p:blipFill>
        <p:spPr bwMode="auto">
          <a:xfrm>
            <a:off x="4267200" y="3581400"/>
            <a:ext cx="2114777" cy="29606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 Worst Field</a:t>
            </a:r>
            <a:endParaRPr lang="en-US" dirty="0"/>
          </a:p>
        </p:txBody>
      </p:sp>
      <p:sp>
        <p:nvSpPr>
          <p:cNvPr id="4" name="Content Placeholder 3"/>
          <p:cNvSpPr>
            <a:spLocks noGrp="1"/>
          </p:cNvSpPr>
          <p:nvPr>
            <p:ph sz="half" idx="1"/>
          </p:nvPr>
        </p:nvSpPr>
        <p:spPr/>
        <p:txBody>
          <a:bodyPr>
            <a:normAutofit/>
          </a:bodyPr>
          <a:lstStyle/>
          <a:p>
            <a:r>
              <a:rPr lang="en-US" dirty="0" smtClean="0"/>
              <a:t>Petroleum Engineering</a:t>
            </a:r>
          </a:p>
          <a:p>
            <a:pPr lvl="1"/>
            <a:r>
              <a:rPr lang="en-US" dirty="0" smtClean="0"/>
              <a:t>Avg. Starting salary</a:t>
            </a:r>
          </a:p>
          <a:p>
            <a:pPr lvl="2"/>
            <a:r>
              <a:rPr lang="en-US" dirty="0" smtClean="0"/>
              <a:t>$75,621</a:t>
            </a:r>
          </a:p>
        </p:txBody>
      </p:sp>
      <p:sp>
        <p:nvSpPr>
          <p:cNvPr id="5" name="Content Placeholder 4"/>
          <p:cNvSpPr>
            <a:spLocks noGrp="1"/>
          </p:cNvSpPr>
          <p:nvPr>
            <p:ph sz="half" idx="2"/>
          </p:nvPr>
        </p:nvSpPr>
        <p:spPr>
          <a:xfrm>
            <a:off x="4800600" y="1371600"/>
            <a:ext cx="4038600" cy="4953000"/>
          </a:xfrm>
        </p:spPr>
        <p:txBody>
          <a:bodyPr>
            <a:normAutofit/>
          </a:bodyPr>
          <a:lstStyle/>
          <a:p>
            <a:r>
              <a:rPr lang="en-US" dirty="0" smtClean="0"/>
              <a:t>Social Sciences</a:t>
            </a:r>
          </a:p>
          <a:p>
            <a:pPr lvl="1"/>
            <a:r>
              <a:rPr lang="en-US" dirty="0" smtClean="0"/>
              <a:t>Avg. Starting Salary</a:t>
            </a:r>
          </a:p>
          <a:p>
            <a:pPr lvl="2"/>
            <a:r>
              <a:rPr lang="en-US" dirty="0" smtClean="0"/>
              <a:t>$38,920</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3"/>
            <a:endParaRPr lang="en-US" dirty="0" smtClean="0"/>
          </a:p>
          <a:p>
            <a:pPr lvl="3"/>
            <a:r>
              <a:rPr lang="en-US" dirty="0" smtClean="0"/>
              <a:t>US Census Bureau</a:t>
            </a:r>
            <a:endParaRPr lang="en-US" dirty="0"/>
          </a:p>
        </p:txBody>
      </p:sp>
      <p:sp>
        <p:nvSpPr>
          <p:cNvPr id="13314" name="AutoShape 2" descr="data:image/jpg;base64,/9j/4AAQSkZJRgABAQAAAQABAAD/2wCEAAkGBhQSEBQUEhQVFBQVFBQUFBQUFRUUFhQUFBQVFRUUFBQXHSYfFxkjGRcVHy8gIycpLCwtFR8xNTAqNSYsLCkBCQoKDgwOGg8PGCwcHB4sNSwpLCwpKSkpLCksKSkpKSkpLCksKSkpKSkpKSwsKSwpKSwsKSkpLCwpNSksKSkpLP/AABEIAMIBAwMBIgACEQEDEQH/xAAbAAACAwEBAQAAAAAAAAAAAAABAgADBAUGB//EAD4QAAEDAwEFBQYEBQQCAwEAAAEAAhEDEiExBBMiQVEFBmFxkTKBobHR8BRCYsEjUpLh8RUkM3JDk1OCsgf/xAAaAQADAQEBAQAAAAAAAAAAAAAAAQIDBAUG/8QALBEAAgICAgEDAgQHAAAAAAAAAAECEQMSIVExBBNBIpEUQmGhBSNSYnGBwf/aAAwDAQACEQMRAD8A4YYmDVbYmFNfYWeVRSGpwxWimnbTRY6Kg1MArxSU3SmyqKQmDVcKSbdpWOiprE4YmDCrG0lLZVFLkIWjdoEeCVgUWo7tWlRrUWFFYYmDVc2krGbMSp2GkZw1WMpLWKCbdLNyKUTIWKblbN2hYp2HRl3ShprSQqyEWOilzEtquLULEWISFCU9qUoAQlI5ycsKXdoArLkqu3SG6SsCqFC1WmklISsZVCisRQBVuUworZuUwoLo3M9TIKCYUlubQT/hkvcHqYWUlYKC1blMKajcaiZNwjulqsQLUbD1Mhagaa1btKWJ7CozWo2Sr90mbSRsFGRwAicSYE9TMD4FX06C5u3SKxaajmyWFrcCQ4gSCQdDK7lNkAZnAz1xqsfcbdFaiNpQnhNChCLKFhAlQhC1IAFyWU1iNqdiK0CFZanDQixlFhU3avlQpWFFG7UsCtcVU5yAAWpCoXKtyKER1QKp1ZPupV1PYkWkHJlYwuKc7MV0qVANTFizc+itTl/hXKLoQFEt2PUcU0wpK21EBXYqEDEbU0KQixFZalIV8JbQmmBUhYroRTsDPu1N0ryEAiwEFJS1OXIAg6ZSsdGTbqUjza8RoJLSRPhhXbNljczjnqfE/OecpqrotP6h8iP3VPZ82wdRiBGAJaAI1HDPvWf5gNBapamhG1XYFZahCsISEpWAISlFxVaYBLkpcooGoESUMqwMTimhsCixTdErTYmDFOw6Mm4TN2TqtWAkdVjwS2Y6RGUAEXEKl+0Kh9Y+SVNjujQ6oqKm0dFSQSlIhUoomx94eqiruPRRFE8nXuQvUhAqiiXoXqQhKYg3FGUpchcmIdC9IiGooAklQBNajCQzi96toayi0umDUaOEgatdzI0WXu32pSF7JtN59rTnzHhGF1e13YDQGk2uMOiNLQSPeVztmoM3fs0zLmuJEGZJB9InK5cm29xZ0Y5wUdZr7GBva73VRc5/t4ZEA5MFvUfeV6TYa1znR7JJOs5cG1PTid7wVydq2FrHgBhAtOcukSTcSTqIjOsFdfZmwWzAxSAGmSHUyAOmkDwUQ2T+oMsoSf0GxCCrLVIXVZgV2pbFbKBKQyvdpbE5eEN6nyISxMKSBqIGoUcgWBgTFwWYuS3pahZoNUJHVlRehenqFlpqKtzkEAQnQrCEQEN4EjtoQOxy1VuVb655KtwcUUKxzUUVW6PVRFILOwHpS9U3o3K6JsYuUlKiAmHI4Tyq0wCTGPcpcqa1e2DEgua3yuwDlWbwc8eeFCmm2uitWlY1yMqAhB1XBPQKhHC7Y7Qa2s0G0gzTcJEhsNN36YcfmFQ5rLZsa55EAgfkmZMHXn69JPO7XA/ENc4C17w5pDbrryGw8tlwGgiDBcVbTrUrXNtBeZB48YOACDHWcZnwXl+6lklfB3ZMd4oOPL5v7nRq0xdLGlo3bjDTOYmJHhPqB4Hbs3ES7lY+GiSBDi9pmeIzP9OFjo93aj6JdRpusawtJmIFuc4Ghd6LRsNZjBTN9zHPaNS6JBhozMAmTPoNFosifyczg15O8Hg6KtxWSlXhjcZy0t5tLSWxMZ0QdtXUQ2cnJgY8F0qSFrYdo20Mc1p/OYbyE6xPuOqLtpHPHnPzXK7z1qTBTvqPw++G0w4y2RBFwxxaq5narNXuDQdAfaLgHOe0gTmB8/NZrPFZHFv/AAaPE3jU1/v/AIbw8H7lG5c0dqU91eRFS1jjSaRvAahNjcRk2krovADS6eFpLXGQ4NLdQY0I5zot949mOrAXpS5NSBc4NaJJ6y0erlKlEgwS0GYi5pk9MFDyQXlhrLorlQBWbooWq7IplbW5TEIwiGdUWBSUq0OphENHIKdh0Zw1MG+CuhAFLYdFRYl3RV96UvU2x0V7lFFRFsKLhSTCmmCYBXsKhRTRsTgJktgoQMRDEyF4BAkZwJMfNS5djo5Peh1uzkgwb2AERzuH9vet1OuN2CZPCCYlxy0E4GV53vqXRdvbWgNG7LX2OdcTdeJFwBOIWru40GgA91weGmN3UEkmBJdrmBIAI5FcjlKORv4Ov+W8KjfKf7HQft9MU3VCQIBOmekkCTrGAIzkhcUd5A2bi+1wNphgObgAQ50AYGhMZVneeu2nTDGMEPa4HBa1sQ4GIknPxXj9vNlNge0h2Dm0w2XQGmf1SR5e9SbnVv7GFqPhHe2eoKz2UyI3Y2i17Za4bttR7YMmRI1jy8ObsW1VA1vDQc0nD6hewg4Ia83iTbJxryOsU92e0Zr8JLRZWy8yP+GoSILTOJx4+KzbZtoa4tDC11ovvc2o17bQ9hFrYtwCDpBHVS+OCUe37O2txsYGyKjrS1rnNEDdgEkFwc0kOH5vY1M5ooEWEkS5rhc0ONwsgHRuhAzz1leS2DtJ5NO4xxiGjIZxchzGPgrx2iRVHC9vshxD7bjc1znGW8GoESRkHUYEgs91VruZVqDFRohwggXTTuIBM8RI18TiVj2HtirW2mnSDAwPcaeXTBdgOPiDH3C53a/4h0PDahuJbYyN4Sw5cdLg6WunWXO6LLsOzbQHU2sdVa5x3nEMtcHFruKeFwtBI6J+4/Fgenod3N66pTsY2q2i8PFZzmm2pBNZji2XRrr0XP2io3ZnuovpA1aNlNrhxNaBe85BmSHsHhadVn23bNpJbv3vJANMF/tNc2Jb7UjUGPfosPb3bD6e8qVWtc55ALgHcbo/8kuj8rTwiMKbdlI2P7Tp3CpxB5Y8VARANR+8DCBmLQ5oB5QVdV2rZnHc5bQcapceO6oSy4BwOhc+Aes8tR53ZK9epYd2wNLmU2vJLQXutDWUxMuIkEgAwCCYkTVt23VaFW2pS0bdIJLXNwLmGc6DxGQQDhO7Ycnv9n7XougB7QcCJAOdBjB9y2mmDy0+GIXzvsrazVF7WdDM/wAsHW3Az8F6/sPtc1RBAFogw4uMiAcnxke4reM74aJOsQkLFDUSmqt6ZNhtQtSl5QlPkLGLeqlw6qspSgVlheEhrDkEkJSE6QWxzXKrdVPVDCBcECsF6Cm8CiYrOlKMqu5MHKDSh5RBSAo3ICif6kxri0tDnAEkPw0ggAWEEfxASMHBVlGk9rW1K7XU2APO8GRLAA4FoIcOeD0XmO8FJ7n3BtSG2klrA8G0zOOWBqsu3d8KjKLqVpDrWhtN9JgaQ5zS59pFtxAgGIg4XJmU/wAvyOMl8nW7d2qlVo2Fro3rTeHtAgMJDbCLpJMAiQufs1L8JJ4xFpLmWOESBEOGlwPQnHgvJVdsLWNIN3C42udIa5pIERguIAx4x4Kp3bVVzif4YLxxRBJ6k8wpnGclV+RppO6PS9vbeKhl7zlrrmEBrmEkCCNMxp+4Xn6OyNqvDHVOEsdlpFQthpc0WkiMgDXT0Vrdhr1XOewWgl1S4jAEkm2RkAOy7QQZhbmbJVvbbUpU92Gu4QbHOqSAQS3My2eXEPGMoyjF6pjab5oyd2uzzvQSCG21G2hmeOk8YuweZWza+7VVzAXv2drQX7t0lnA5r3BloaWjLS4CYBf+oLmVtic1gJqEkC9zbjLYy0HOudFkr7Q+pa1xLg0utlzjEwSBnAx8VbTb4JXHk3HsqpSiTdYzeNLYILREOg5jIEeClbaGuDHPfRtuPAHO3jRJ0YHAAZlJ2XsNzgAwlx9kNxJ15zyCt2jsDaSSDs9QEfpiRkgjGefwVPjyxeTp7N2jSljhVp+3MYpuFvE0vkHGIkn8xxkruNpimSRtVwL7jcHANZ7TrXRHh0Azzx5Gl3Z2lv8A4H4xIHX+600eyy+lVFSk+k+nSdUY5x9s7ym0gMGoDS7n48lFJ8WUm18Hc7f76bPVqMeHPuYHC6y2egOc5jI/ssdd9La2E5taTVc3hphxYwgsuBEDJ9kSYxbJI8hX2M28L5zgQ6SZGJJhXnZqtOiBUc8NqtiNRm1wJBOMWkc88pUvDymnRrHOtWmk7/Y9P+L2apVoVXVhTNLdgMazgYGG4BrJGLsxjx8egw7NVe9jx/Dc11Vp3kD+IZquabTbB3jgOcmcYXz6n2W5zQW3x1jQxzycZ0QfRLYAcYc04hpdh3PGDIPomsUk7bsJ5cclUY13zZ9C7KdQo0TTbWpuadZMA4LeIAZ4Sc+K6fZpthgAIsDmukkubHEZgSAQRMdOq+ZbFs43tMOJh4a7DZdBMGAMnRe77I22pJAiowgAP428H6gCdZB15jqljhOErcrKy5Mc41GOv6+TvGoEu8Cpj76YQML1UuzicmWmsEprBVyELgnqhbMsNZKaqrNQJTUVaichzUPRIXlKangl3ngnRNjHzSEjqoXJJ8EUFkkIpVEws616l6z3o3LnN7NF6l6z3IhyKCzRvF5rvVszmtFRgaWtOQZ4SSDLQORMyNOfMrvSub3if/t35jTlPM4UyXAeeDxD9tG6cw02GTN2Q4Hn1HwWrsvtjZWNF9F0giIa1wBmfzHPjPXkuY44Pu+QWOqzXPx6rzZfWqZ2rEkrPaVO+9J8NpsquM8LDDRDphl0nh1nWcSVzNv7SLhULmOY6GWAlpa0DhtaGjOOug6rN3F2a7aw7+RheP8AtAYP/wBFfQn6aDr4Y5qsHo4RVrgwy5HdHyY7Q8Pi7U5iNT7vvK0bOCPUn5r6UaAFO3JEWySSSDjidzXz5lMXEDqR8Y9VpmTh4ZeFKXlF2zVHNcC1xaQcFriCPIhbX9q7Qda9b/2v06arrd3+yQDe4AmTAOQ3Q6dUO2O7zw4upMLmmTDSOE8xHTmPReT+MTm4We3+BSxqVLk8xtfenaKbw1u0VxA0bVfz8z9ygO9u0OJmvWcXMNOXEPda5wkNc4S2SBouJt4JqPnk4+gML0fdjYd5tDbshsvMQJLYIz5wvTjzR4mSPLaK6dKuZ/5RjWL5n/qtu3dqbbVbbU3zmjSaLBEcwQ3C9uTPlPx+iV2fvkuz2f7mcm36HzL/AFx9OQTMx7VJh0JIIkc/ipV7ddUtbw8IIEUmtkEzkjXJJXY7/wDZrGtpva0NJLmutAAMwRMc8H1XmdhZlc+VuL8nThxxn5PQ9kds1aHsNYQQBxMDogk4M41K9X2L3g3hEsaSG5AYGNzro+ea8hs7Jxkz0En3L1XZHZm6ydSzJ8SRIHwXJHJGWSMZfJ3S9LrjlKPwdao+TIAHgP7pEUJXuJpKkeJ5IgUUpRsGoCgUSlKewUQlKUUpRsGpCUpKJSlGwqBcohCiNgo2XJrlSCjf1WRoW3I3Km9MCixlsrm94J/DugxzMiZABkLdcub3iP8Atav/AFd62mEn4BPk8E3ms9ZuvmP3WNzSfl6xJ+KSyAc9PkVwaUdiy8eD1v8A/Pnf7h/jSPwe1e7uzHvH7r5t3L29tPauLAewsnoZDp8uEr6GdqYR7Q6yDMToRErqxNKPJz5LbDWw08ufodV89p1QH6j2jzE8vr8V6PvL2uGhjWPzNxtJabRiHeEeK8cZDpESHXNGpwWGAss62Lwz0Z9C7I25kZeyelw6DxXU/wBUp5/iMxzvb0818+2HZSHAycvgGMEThw6gkH0WpuzvLLQzUlxNsuiBAu/lJHqF4WT0EW72Pej/ABKSVanC7eb/ALnaD1e5zSMiHQ6ca4IXo+6ez21mG4cVJzseenngfYXLb3WqVnPex3CGybg6WlvCaYEESABgkL6b2D3EupMeynY5jXljjcHFjshrnPa27XpgTqvVg1HU8ib3tmU/5UBn79FXX4Hmm8gPBEs5jEyR4jKm+HUeq9HZdnDTPNd/60Uqeklz9QCIsg4PPPwXnu72xCo4yQ1rRLsxqCYHnESux36qmoaNNguIJcSMxPCATy6r1fcHuAatGo11McTTFeSQDwS2m5uJEDIOZXF6jm6Z1enno06MdbZ6L6VrXU2OZ7BuYIIznOQtVB0kG4Hh/L4xrk+C5vavdXaNlh27MCq8Q9htcWN/MDwuDgToTOeibu68ljpAA4SPMicfBcHpvS65FK/B6PqPX743HWrR2JQlQtPQ+hULD0PoV7uy7PEoFyEqWnofQoFh6H0KNkKiSgSiKbuTXehSmm7ofQo2QUAlKSm3bv5T6FKaZ6H0KNkIWUCUxpu6H0KXdO/lPoUbLsKYsqJvw7/5Hf0n6IJbLsKfRC+1lzn0gJDRIozOT1gYHmlpVLssdSOSPYpYx+pvlpPuXBqU9pLLYoDqQMk+dhIHvTWbROmzD3O+OMrirJ/SbbQ7O2XutlrWOyMBuzg51JJGAAtL2AEw+icDUUGwJdycAPTr4LzH4TaS+66g3kWgODT5tAglawysRDjQ8xTJmeodMo1y3eob4+zqfigHRvKQ5TFEj1DVzu2NrNRm6FVguHERTY7hyCOGD7wq93Wn26YyMbskRHK5xI5eClKlUa9rgaQIOHNogOgkT+aJwPQI1y9C3h2eepd2C58CqyTjIjXXE5T1e5lQA8QIBMkCfPC9JXveZfVJ/wClKlTkYOTmUW7RVZO7rPaDGHBj4gRgwDyU65egc4dnndj7BfQqMqNeWPYZabdD5HBXab2ntIBitEyf+KniTmPDwSGlViN8dZixsSZJMT18UG7O8TNQmf0sHpC0UW/KMnN/DOO/sZxMuqEzJIiBnwB8UafZBDi67Mz7OmWnr+n4rtWhCxU4Ee5IqotgAEkwRHCMAFzgNerkatSr+WrAiACwGB0m5WhqNqz9lWa+/OjCWVf/AJOckhsSQZmAevVehqd9u0HNtO1OAi2G06YxpExOnzXNsTWK/bRn7s+zLs76gr76q91Z8avc6fZtkkGTAxqtu19qveSRwTya98DABw5xnTmksULEe2g92fZye0Ng3r7y5wdABIcc65Mk55LR2bUr0DNLaK7MzwvLc85Awf3hbC1QNT9tC92fZt7S71bZtDQ2rXc4TMWUxnPRvjHksOyV6jD/AMjo5tEMBx+n3JgEwAQsaRTzSryaf9Vf/M//ANj/AKpT2g+dXeH8R5j4qnChA6LTVGe8uy13aL/5nf1v+qpO1O6n+p/1UgfcIGEUg2l2M7andT/U4/Mqp1YnmfV31W8BjBu6lJxqPa9zLWm48ALc+yRkGNRY+TxALI+gRFzbSWh0HWDkSOR8DlSqbouUZJXZWKx6n1PLxlQ7Q7W539TvqiAFZslBr3hpe1kzk+AJwJklVSITk/DKH13HmT/9j9Upqnx9St+09mlpNvHbBJbxEBwJaXNBJaIHPnI5LE9kGCCCOuCpVMcto+RC8nr/AFOURMKJ0ibfZqBUlEVPv6qbzzW5JIR9x+9EN97vejdJ+/qnYWQnzQ9UbvH4qu5ICEqQg4pSkwHQtQhKSosAkIQgClhSyhwnCrBTBIqywJgFUCmBTJLIQtSkqSgAwgGpbkLkAWtamDfD4KkFOD5IAtFMdD7v8JSwdD6oXH7j6qFx+/8AKoRN0OhSGkD/AJKcVPuP3QvKAFoNse17Da5l1pHK+bsHrJUqGSSdSSTADRJOcDGfBRx++ShP3H0SpDtihnirNu2p1SnSY11gplrsNbxOaXQ53udHiq8dP2hAnwSasE2vB16HeyuwOAebnCLg4y3UyAMAySdCMaLkV6rnuLnEucSSSTJJ8ZUu+9UIH395S1Q3JvyVWIqwW9fggqoksDhIz8vomEKkDyn78FD4x71pZJaH58emqJcMf2VUqQZ5JWBaXfcR6JS9KTlDRJhYSfFCeiUlSUmMbmgSlz96IEJBYxKrRQUsdjBMEoRCQ7HBRuSkopisa4KApCFEwGlKCghP3hArLAU4eqAm9QgLLhUj75qXdR7veqriOkdefyTip5/P5KhWEO1j0kIOU9/7JC/Ovhzn+yAGgDVITz+qm8Hj6+7qhcOvu1+aQWEGPH1QvxqkFTr8h+yYn7P+UgsN/hCAd96pY9w8wUhJTHYxd9/YUSenx+qiAssByfMK+m379yiiskRoQZqookBHfugXZRUQwFd9P3Sn9giokwIVDooopADQlaVFEmBYEp+nzUUUotjU/v1RBUUVCI5AaIqJiYrTlFRRIAt0P30Udp6KKJgyymMe8qp2iKiBDhojTr8krRj0UUQBKgwE9qCiAKq/38FW1x+CiiQBaP2TwoomMrAUUUQI/9k="/>
          <p:cNvSpPr>
            <a:spLocks noChangeAspect="1" noChangeArrowheads="1"/>
          </p:cNvSpPr>
          <p:nvPr/>
        </p:nvSpPr>
        <p:spPr bwMode="auto">
          <a:xfrm>
            <a:off x="63500" y="-895350"/>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g;base64,/9j/4AAQSkZJRgABAQAAAQABAAD/2wCEAAkGBhQSEBUUExQWFRUVFxQUFRQXFxcXGBYXFxcXFxQVFxgXHCYeGhojGhcVHy8gIycpLCwsFR4xNTAqNSYrLCkBCQoKDgwOGg8PGiwkHyQpLCwsLCwsLSwsLCwsLyksNCksLCwsKSwsLCwtLCwsLCwsKSwsLCwsLCwsLCwsLCwsLP/AABEIAMEBBgMBIgACEQEDEQH/xAAcAAABBQEBAQAAAAAAAAAAAAAAAQIEBQYDBwj/xABEEAACAQIEAwQHBgQFAwMFAAABAhEAAwQSITEFQWEGEyJRFDJxgZGh8AcjQrHB0RVS4fEzYnKCsnOSojRDUwgks8LS/8QAGgEAAgMBAQAAAAAAAAAAAAAAAAECAwQFBv/EADERAAIBAgUBBwIFBQAAAAAAAAABAgMRBBITITFBIjJRYXGB8KGxFCOR0eEFJDNCwf/aAAwDAQACEQMRAD8A9OiiKdFFbzm2EililApaVyVhIpwFIBTgKAAUtApYpEgpaSlpBYKKKWgYUAUClpBYquJ8Xa25RELNlRwYcgy5Ur4VOsD/AMhU7BYrOD5ho5+QIPiAOxFeb9ve2i2cW1qHBTIucIT4gA7KrEwTlYSOtavsVxnvxdEAZDaMBWUQ6kgjMdRpuNNDVSneTVi507QUrmmoopasKwooooAWiaKKAFooFFIYUtAopALRRRQAUUUUAFJS0UAIKSlAooGQaIomlq4oClpJpaQxaUU2lFAxaWkooGLSim0opDFooopALS02h7gUFjsoJPsGppAYniGEtNdW41oOz38UwbIpgKlxA0nX8K/+NaHggylABAbD2vKSbRKnUeQuLVDcdx6MCVDLZuPc33ZUMgz/AJt+pq84c5jDmAQO9sk+zNqB/qsgR16VEttsXYNLSUCpEBZooooAWaJpKWkAUUCiaAFoomiaQC1QcRbEXcWlu2/d2As3HUeMsCZQMdpldvJulW2NxQRSSQAASSdgoEsfcKg8KFwJaJT/ABCzOSYNtMrNbER4jMA7asT0qqXaeUuh2FnLTD28qKskwAJYliY5knc9a6UlFWlQtFFFAAaKKKAK+aWaqP4vQOMda1abMOvEt5pRVQOL0v8AF6NNhrxLeaWaqBxil/jHWlpsevEtppaqf4xQOL0sjJa8SZh+KW3uNbVh3iashBDAcmg6lTI1GmoqXWRucUC4sXApBZRadiNCM75NfaDPQg1cDi9VQTbcXyjRVlCMYyXDX16ltNE1VfxelHFqs05FGvEtZqDx25GGu9UZPe/gG/Vq4DitV/HuK/dqImbtrSJ9Vg+vTwT7qTpyGq8WZftzimtXUFssQLTKFJBJU3grkAzmAVZI/uNRwcn0ZTLFUvllnVh/9wwYMT0Y9QZnphO2toq1qM4JU53ywCHvFnXyGpMa+cyTWj4FxIX8CSABIYxI9a4mZttTJbfnM7isyXbaNmZacWb+aBVYnFZAPnB+IkfnTv4jWjIzK60U7FlNE1W/xCl/iNGRhrxLKiq3+I0o4jRkYa0Sxmlqs/iNL/EetGRhrRLKaabgmJ1ifd51XNxKOdRsdxkJbYk8paATp5AdTpUJ9hOTLKctSSjE54i76RiDY7uUXI91m0GWQyII9YlhJ/0kc60M1nOE4goozDxv43PUzA6kCBVgeI9ahSpyazPqTr14KWVcItBQKrf4jR/EOtW6bKNaJZzS1WfxDrSfxDrRpsNeJaUVV/xDrRRpsevExBv9aBiev18arvSB5U5b4rp2OMWAxHX6+NKMT1qD6QtNOJWlYdix9K60ek1Wd+KXvx1osMsxi6cMXVX3w60nf1Gwyxv3FdSrag9T9c66WcScis2pHhc6xmH4vfv7xVYMRUjC35lf5tPf+E/p8KyV1ptVfZ+hvwv5sZUH13Xqv3RN9L+taPSqqjeIJBpy3ia1cmJ7FsMX0pzYkfdA2Ll0vcIzIYCRlWXMREOx1I9U1Ud9XHiPGr1q2vdOy/eIDB0IYgGR5Rv7KrqLs7FtFpS3NRx3gNprTFySqAE27bZcwRg0HTadTy0OhqnwqhDa7pVFvVLi3CXY+K0n3TDKCMp5iZU9TWG7U9sMbZv2kt37izAaGRpzEf5dDvptVfhe12LuYy2Ll7vAjuFzLb8OUA6EJpq1cypmz7P2/k7VNw07uPnf+D2HE3VUIFIjKBpqNAI5muJxlVFvEMVWWJ8Can/SPOnd6a6cI9lXOLVknNtE1uMZLiBlLKxIOUwRpoRII3jeuq40n9NAJ6xXK1wC7cRLoy5JIEka8gSDuM0VCa9rvVcN5y8DfXhShhadu+7t/P0LT00+dKcYaqlvUvf1fY5ZZnFGkOLjcj62qtOIpouzr9e2iw0WfpZ35nQD9K5vcDtBAKrqfItG3sHl7KiC9lUudzooj5+2fyptp4UA78+p3JP1yrnztWqqn0W7OpS/t6Dq9ZbL586Ft6VQcXpvVZ31NuOCI6g+WxB/MV0LHLLf0mnek1U99Txf60WAtBietO9IqsF6nd9RYLll6TRVaL1FOyFcyXe+dP77rUHP1/P96Beq8rsTe9oW/wBfn/WoXfgU70gfX9qQ7EtbxpwuGoQufQNOF4/R/rSY7EzvetKt4fUVD77rSd91pDsTu9+tKct7XWev1586rlv9RTxd6+6oSipJxfBOEnCSlHlF5jtlueejf6h+/LpFQu+rrw+4LiG0x1Oi7xO67eyPcKrS0EgiDsR79ZrJhpNJ05cx+3Rm3GU02qseJb+/VE5bnsrhxB/AP9aHkfxbeWu2tcVujlr1B0PsIOtceJXj3egk5k031zDz+tK1S7pjirSVzJ9rXAxKQxKhwIImNQ8EDyzNp+9c+z+K7rFGCNWdScoJALWxpmBjSaTtNi/vUcoVi8zHQa5SqtEabpUdLuW+BA1vnTURJQkfkOkda4lbe53qGyR6naueFefgTXf8I1rojSQBz2mOegqvt3vCsn8CGefqL5iu+HQtIWWMGANfZtyGp/2muu5ZaebyOVQoa+IVPxZueLcRsJYCW3DZbWRSCCJlVZpnckz7jWON32fGlxpKKE/l018xq8f72I/29Khrf86rw8ezcv8A6lGMK2SL2Xz7WJhufWlAuVHtuCQJyzzM6fAfuTyqHexGclFPhB8TQZPkqzrrz+FX36HPUW9y0zz7N/bz5Uto5mA5fUmq5bwByKFgCNIEaaARz/IVOstCwBBbyIHh029//wCtUV62lTbfJqw9DWqJLj/hKvXQTMaL6vt+HKJ9sHnXEXajNf8AYY8jp1IE7ftQLn1P9ahhKTp07y7z3Y8bWVWpaPdWy+eZJ7ygvUdrnt+VIW1H7D9DWsxEvPTw9Q1ufUU5W+o/rQImd59a/tTu8qGr/UEU4XB5j50wJYf6+hRUZbvVaWgDFC8Zoz9ajLm/vFdAp8/zq8idRfHn7pp3fdTXER56/XlNOleY+Ov5GojOouz9fvT1uE/X6Co5vrOw9kCmJix++n7Uh2J6np9fnSkaVXjFHlPSk75jzP17aQ7E7P8A5fnTu88wvyqt70/nzrouI5/qdqEOxbYTFBGBnTnG8H2eW/uqbxYhit1BAcQ2mmdRBidgYke+s4MR7D9e2tDwm/39h7J9aPCeo9UiP+09B8cGJ/KnGsvR+nj7HQwq1qcqD9Y+vh7kCzZObllbNzCgFRmPiPLafb1qJj+MW0he8UySJVlaMpEzDaVY+jh8MbYAJOZrmillHqxJ29XUCqPH2rDlGuWyraLcugM6qLYEfdoy7qQRqI51VUxLvKKaJxwytFtP9yo40o71BIabyExBHiS2SZ2Mkk++pfAbf3ocLmCXr86AxK2VzeLSRmzCeYqN2j7KDD913V3PnLkrAVlK5SCFYyZVkOnWKsuE8PfuGud2xFu6xcxM5jYzosEyxVTpv5GTpz6zzRfmdKgssl5GmvNGSDoyqwUZtBlAAnYncaeVbfsVhwli5cKksdt52YQJnWFf/uFYPBdqMMQVDBWV3IF22bijMWOzMpYaLoeoHKtVhPtFuFba2kt3ljLmTLbSQFkZQ4M5sxgDYjQ7nXLEqUFEzQwkoVHMr+OszXioVvu1UMozGGPjuaxJ+8d/lVctpzsraakZW2+Hsq5tfbRZQlRYKszZdDcXM2m5Kz5amp1j7RbV43Lli0TeErmzyAY5yo0GnTrVixeVWsUywWeV7/QygxRHPUe/qOVVfB+Jsq3WbKSrOy/hBEmJ6yp+NbPieIu3bTvibvdnICiDu8paCSwjxA6DQa9BM15ra4howElu7uaCCWJYkDLz9YnbnQ8TGTTtbk04fBZYzjm8H+jvx7Gn4Fe7xAxGUKMzgGdvMkTJP51YX8VEkkAty2iQDp0ysPP1ulcOzeBy4YBxrAukZiNIzBW100mdd2iIrljrrE5h6rGEAgyJ9u5kn2k1moVPxVRX7sfv83LMbSWEjLJzL7fNkDYneSPhPxpBeH8w9oP7GoxvkTJEjlpp9bUz0gc8vvj65V3DzZYJe6/M0oxYnceyTVcL3ll+VPGIPkvup2AsTe6D3GacbnTXpB/OqwX5Ow1093uNKLw6fXsosRLRb31/Y08X/rX9arRigNo/L86cL/s+P0KdgLEXuoPtFFQw5PL4EfDeikFzJjEDWAfy+OlNfEHp/f8AOoDL/m+X7mmqB5z5/Qqdy/TRYNfb+b5fDSuBun+affUXvByj3T+9Ib8bAfOPlSuTUCV3nT366/OunfdPLr+u1QUvGJgDrBFP7xj5R7KVwcCV3vmD9dKG221qKcQ06n9P6UHGAc5PkBPuHnSckuQVN9CWrt+GPhpXQO/Mge2P0qIDILQ2VSAx8UAnYE7CfI61rsDdsthEc4b77Dm2JKN3eKtOShDgR94JHjGpgGZ2qnVUVcnGi5bFFZDPORc+VSxIEwo3YwNAOZ5SKk8H4l3d5WEaGPDvB389evSr9Ld62wCAoMJi1VHYQ9u1dJJtMRBZJZZkEeI8iRVSvZbEriCMiuqNLNlLW8pOZSQgJylddB0I3rPKtCpGUZcWL40J05RlHm5w4hxyx6XnRDDPLeFouZGEkAt4SY8t6ZxftqLkItsKpINtiC5AIjYwJAOqtI6+beH8Ec4hrlnEIbZ7ywbijIHZ1l7QDmR4TGbYATvoX9t8Tb70RbJcFi2RszEzqWeCdwN/LQamuQrcHYquT34KDPea8rC87IWVGZRBWYBBtx4dekba1LLYuyz3kuXEg52Acyd2ByjQLK7wI086MBjcNcZFuWr+aSMy3bWpaAfWUanlB5kyN6r7tgM3gZ1BZiUDkt4WjQeekyNpqfTco2TN3gOL4m8vjKEspBi0kFQv4jDc2K6H3HnH4pcuWUzNbAAJc2mXXIgkGC2SCVfQgaAaSajYK5dOKtXHW89tbZz2yIAcTlNtSwJ1FvxHzOpFRu3nGbxt2GyCzBBRQDorLAmRAMo5IAG43mqlu9ix3tuzP3uIpcuqotFIhvDcPlIgEabxWs4NjcTdBGHtBUt92gYbAkFSbrwFBlVGw5HWRUXsKHxty4t22jW2UAAILdvOCGBcWwMwhSDEE5lEgbejcM7LYm2hHrgSEQWwlq2pn/DS2AJjcgT5sdqc2krAnJu6Z5xxPAZEdrNw3Lgusz+EqgBzAooPjJVgczELvtpULhiFQjXkGVWlsqnMROykAnbXUDlXqWP7E4lFY4c3Rcuut1mcq2WQZUMozQGI8IgeRrHXexGL9Pa8y2ruIWHa33bMHItz6jgyxAnaJPKotqWzNVGq6VmrbEW9jbl5S0G2CdRndZUSdPDruNNNRttVneCratMtwGA7gZToSRHuDwu+u9WHBOyC3pzDDoyrnNhAFuGPXYWxOaekAFhB1gGA4EuKz4dcydwyoWcQUSO8BeY9bNoBvBnpsw86dKNuDDjFUxE+j8PLr85Mwzkc9+hIP/j+tILzDmvloRp7edd+0mEt2L3d23JygS2sNMtIk7QRzqoN/XQ++df3rtQlmV0cCUHF2ZY+kNpoPbv7pinekkfh+vdVb3x1gn3ginjFETqPhE+fLSpEbFgmKnYGfKnNi/NTHtj9KgPiARy5dR7ppy4gcjHxA+vdTFYsLd5T+E10zr5j9arkxJHL3aH8ta6JfBnX69/60yNixgeR9xHu0oqLbaecfKigiY83FP5xvTGvD2+2D+VRjiIG3tmKaMUIjKPbVWdHWVMltiB5z8B8hSi7I5x8ahHE9P1oGIk6A/HT5UsxLTJqnymeppGJn8hOtRBiPqf2FSeH4Zr1wW7aZnIaFkycqliPbAPtOlJzQsjNb2b+z7H4iClrIv8A8l5VVY9jqWbnqFPtre4H7H7dpc+KuK+VTIRbVtAOsqSfbpUTsn9q17IEv2R3tu2qZzcyG8VMDMrqfFE6zMg6a6WvEPtosWXFu9h72chDkCIW8YDCQbgOxBGkEEHpXJr16rbitjZSpRSzco0XC+D4NnAGHSLWtpjlcEQsuNIBk5c2pIXeK05AA20Hyrxq/wDblaw7sLWBdZ1ILW7euokhQ0bfKqjjH264q7aPc27VgmTmJ71og6qrAJuCCSpisMY1Gu2y+bjfsns3EsVakhkXXa5cUZCeQB/EfICqi7hDdzL3llwQQLRcKpWYHhWX89iII+Hzla7R3nxAuYi9duEMrHM5aSpBA30EAjTaa9K4PxWy79+XDB4YqAxMqJZSI0JymTAGpipOCiONRpbEH7SDdw5tpetW8rhxlttaKo1tfwgLKDJcMTqAegrA38CXOcZhOkQCBroBkI/KvTuOWkxltMMlpmK5ssH77ZUDH/20U5YOYmSPPQccL9hChM+IxLWdJyjKxHtbQH3VJNIg05cHnNjAXh4luvG4ZWM77qFJJj411w3Z5rgANxAwJWHW7+LUyCg11+dbS/8AY/cjNh8W3c8jcUrPnGUkchyp1jsTiMOtxLd2+7eC5bKqBZZT6wZrmVZg/wA426ihz8GCg10HYK3iAgyYvCOFy6OqiNwcwyjMeQJ103rhieJ37KM91MNftjwZplMxEwBmys2kwdd9aYnCMe4YNYtQAwCuyWrjjVmZYc5lHM68uVVfE+EXsPaHfIlpiQCwuWrqqAMygd2dCSBAJ23nSoW8SfafCL7s92h2vC3YDEFsuUgLBZCVytGoWNp585raYf7WLypLYW2yhQc1u80RE7shHL8vOvIuF8VxLqirYNxWJXMEJUyw5wR62vkDWib7OLyYZ8ZcskZE0tKRogXLLNoAAu8A7c6k5wi7dSvJUe/Q23FPtZvIi3Fw4CMQCS4djngIEAChiDMgkbRXO/i1Ze8tsUa7btXGN9gCTdOhfKcozJqACRBUedYXgGLbFXcPYyWbve37SMly2twW7eV8+UzIhFYgct5ljUniPahWuYnFQRY74WxbtkQUtwmHIDSFOW2sxprtpUyPKubXB33sqQHtr4kY3ERne8qqMyO50EtMADKoOgrrxC82KAt2iFRCWKhtbiqwzSd4UEjKfW0knavOcLxK+102w+e21nD3RnRc2a73Up4ImM7QRB0FavgGKRjPdv3ne5TAACgZcyup8RkRJOgVpmiUEt7gqspdmxje01xjiHVxlKQACMpy/hJ89OY3qpBn1T9fGpva7ilz028Lg1DADyAgECBEaHbznXnVQMVO+vOf6n8pru0rKC9DmVISzMl538vlTvSWAjbbSoBuDmY6bfXtrqHJEAzz15+8VZcrcPEnDFsf7Ax57Gn+ktzj2ww9+5qCcRO+YfP57ml7/wAiwPuH/KZqSZBwJ4xh8jHQgg+3aK7pigfog1WHEHmB8P8A+dqemNWNxp55vkZ2ppkHDyLEXR5fP+tFRkxKzMnb/UPjFFSRXlfgZMvSxPOmF6QN9GsbaO5Y6FNN4+ulEDz/AEHxNcs9KG+tKhmQWHFeU/Cu2DxhtOrqSGHkY0IIIBG0gkVwnp9frSB45e8/tRdAaqx2uVwwuWp8LGQU+ELbUkb/AIq0HF71vCLaa1YuC5dRQiuHgllGQyrgncAD56AHIdl8LmZ27pbuVD4O8RGEx4gGMsPw6A6sKvbXH2W4ud5GFW5ctpuEKL9w53OY3GtgAzA3iIrnV42kspdCXRmX4raLXG10zR/tBIDEKNJAmm8JwgZ8hIM54AjfIdPFG/5gUvD8LduS5BKto1wxM7nVtzrzqzsdniqJeLW85LzZTMLiAK8kwIA0zSJgVAgVdjC2izZrhbaWVTlDEwN9SJOugrW8O4OiYd4u7suQNnWFBDEt4CNdR8Kxty6VId7ZAdQ2sqH11ddI3B20kVscJdQ4QvEBQFChgxIIGePCPVEE6/iXzqMiSuadcVhnto9s20xJJa41zKX8eZsqsTMCFEEbe6tnw7hvpNlDbZWYZRcQKShgAFs2gmfEQPPSvNPQxeuIhvCzIYoziUDKJhjrpp867YxLyOncFBbVVFy8purndvCzWyrLOv4RAgj21S0r2L4zla56lawl6zfK3GUlgRYRbZKhREtdOoBj8I/mjXlmeI8WxLi5bXD2sQFZu6db6Ki5HWfubbAsUaOYIJg15rd+0biGGvFrWJvG3PgW8e9BBAic8idTt5VfcP8AtgvHJbCYZLgVRbZ7IKPnALoxUgoSdQQYJ3A3EZ0ZNdn6k4V0ndo0OF4XjruKssuS0qoUdntlQpdCJVi7Z4MaTInYyas+LdkMNetpZzmxcBjM0K1weqjFLh1mJLAA+E1nD9tZtOyYnAKHUwctx0OpOWVIMaanWofGPtezmzct4KwispXNea5caQzCMyFMq6t5+saUKdTiaXsTniI3vC6+epsuz2Jt2lKLbtXktQveKCud93zSJzZpO0eVdeMduriHvPRheUOVtW8xVdAst6pDEZj4jppAEzWExf2m2XVFvYQKme5nWyzAO4C+ITlKsCdTLAg1C7UdsMJjjah3w6IsAQZzEjMYSfJQCTOnlpRGlKLbRXKpGXPz7nox7U3sVbxVzuLVpsPbK27YdGfPdSMzuU8MLnYAbjkefmva3ApYwTWS653vWXyr6sFTIQMAxABE6b+UwL/jfaawnDx6JbbLfukPeZmYvc7juw4mCAI6bGNdazXb3CBMXbVgZbuyCwAYAZgF0gAZjrvy1MVbTUlvLkqqSi1aJV43id2xeR1QQbGHt6sGBi3bPkIaIIHXnWy4bjkt4Up3ndMwDXLgc27mpzEorqTnaAdCNSRtlFY7iLql8W7illdLCug0Y5bNvKyk6KwLEg7aEHQmpfE8NctpF8PfW49oW7/eTK5vD3WZSV2ZSs6FY5VKdttyNJdbGj+1zgy/cYu2A/fSjNbBM5VDIzQsElAT/tPlp5ooB2E++K9Y7ScXtJYTCOe5BNwobrC6c6d7bdrjBpUZ9JyzuQDM15pxzgjYcoZD27gBt3VKsr+FS4BBOqsYg6+YE1vwlXNBJlVWKU3YjJdI8/Zz+f8ASl70Tt79qiB/h5Rp8qcbh9o6Ga2qZS4E9bk+ZPSnC5Ok+6AQfZpVaLp8/dXUYrz1qSmiDpligP4Sp6aaftT8/wDlH71XLiRm0kfXU1ITGjp+RFWJ3KpU2SYPl+n9T8aKYMV/ff45YNLUiFn4GfJpJpaCa5j9TpCUTRRVd/AAmnZqZQaMzQy97OWGvZ7YMZUe4reIlSMswBr5HQT4RXBBkDgqWLASW8MqCSwImZDqu38utWf2bYrJj1IaCVdR1JG3TYn3V6zxDh1q66qbNl1glsyjMNSCV08yu8bmsNbERhOz8C+nQlNXRkfs4tkYJgRqL1wEGdPClO7bNl7mAAS8EiNjoR19YD31H7Q8JbDOPRibIJGlssAdGkkTHIVw4g14sTc+8ALhA4Twqw6DeQCDyjrUFjacooX4Kane5kOH4V79rKEa4wzBYYDKAFI8OUkj1tARvWrXhRtqbC2ZVUFnNeZ1F29nVrosJaIZiG0J10RQcs6yOF9tbCDu3D2WWWWCmQ5VkCQoYEnSNta0nCPtIwzqve3Qt3IZuusmDsgKrE7nXmKc5yS2XJqhRpNvtcc32/QxTKlqy2dnt3mdrdu3LElLZ8ZhrYyhmgatJ7sjYk1U8FuXWunJdcKtt7twtCwqDYkNpLZVHVhXrD8QwuJN21fyaAWmYNluPJBFosCDBJkiQDMa1mMd2Qw+TEXO/t2MM4S0rEqzhl+9FuDlBYsqjfaTTU7yy2Izwtqepfbp5oxV7il68Raab22VczEzlBgc43MVG4xauIqI9sIQAZIAMZQIJA8wdPlXFsKO8k3bcAjdhqB7JGw86l49r18eqrRpKOjneeRmKuSMD2ZyxNgd3mX7yWgk5tNW8MaGdV+cVM7TWFtLZRUAIt5WkE+IO+cgnkXzxHICrjguExFnLeW0oW3eVXsOpPeudcqyCYyrOjDpU3j2GtY64CGNtrbZbjd3pqgcJbWQqKGBC5oJLEsSW0TkTjBy4M8wS4liy4VLjWs6O0hc7u5Cv4oGZBbhjoDE6aipv273fGwSyszqjIxI8YMAPPkTuase2eH7vGlMrKLYtWkJ/EtlFs5hoJ8Vt9eZnaKv7XbItfZDhbLlGyKdQxCkrbWWnWAAPcBTIcHHCXAMFhLTsBbu+kozawjB7bWru3JwJ5wWrZduOymJvXLN/DWmud3JhSIO0DxEEQZ1iIO/KmEenYJABasTdVx3jEEDKqOBAEtmnQ5RoZ21uOJ8aTC4RWvi+ygC2/mC8+Evm1mInyUkVVKTuXQimtzzvEYC0uKbv7gtsyWQwZSrBDaQQpbQE/v1rW+hYR7SLcYvaV1u2iIzZswXTKxzAyqkc/Dz0OS4les4jvr0IuYExMlYUKviMHy5VI4RiO6a3nJZF9GI1By571tgR1+7n3VjqVk5ZkuGbIUGo5cwn2m9l74vG+lt3tZbjXHCMUtzfutBaI2cH315+G6R7K1/2kYU58PfDKyXsPZygHxeFFJLLuAc2h561jc1dihNZEc+a7Tudcx8zFANcs1KHrQpohY7ZqMvT9/61zVqcHq1NMVh4b+9Pn3+3+tc++pyv10O81NNEWjqokfinpr8omimd7r9fmKSrE0QsyJSUTSVy3I0C0Uk0s0rgLSUlE0swFt2T/8AXYbyN60D7CwB/OvfMTw0d4okwbbmPIq1oAj/ALj8a+fezrxjMOfK9aP/AJrX0b6UrPbI5pcgjX/4zofdWTEwpzXbRpw8pRfZMj2vwIlSBOxOm/iA8451E4hhunKr7tUpOWOn/wCROnlUTiCeESeX7VwJuKaS4Vzrq7VzyDtFhMje0/oKp5rV9sbYygg6ZvnrP6Vk67+Hlmpps5GIVqjHi8QIBMfQrre4hcdFRnZkQsVUkkKWjMQOUwPhUeiryi4s0TSUUCNen2pY3u1RmRsgARsgV1yiBDrBGnxkzvWl4X2rm2Gt4e3cLsiXC0I1wqsqSxJkSDuNenLyuvR+wuHU2RmA/wAW1Ex/I231yrNiqmnDMjRh4Z5ZWQbnZHHYy/duvaCkkuFBiJYnLbAJ8ydd/OTUPG9lMfZOUhivIE5hHlDD9OdetYq0xt5bTZHlRIGaJMajy9tWNtCF9SWgyQNCdia5b/qclyl9TcsDF+JgWwWMs2sK9tDdNxQHWMzCJd805QPEwBk6wdtqk/a1bYcPw2djI3SFUL6sQqEqBoQNTzrW3L+XNCgHMdpJOsnTlWb+1+6rcMtkAlhcTXkAQ8jqZHuqyljdaoo26orlhdKDfPJ55bE4Z9QRlgR5kirDFOi4S4Q4DZsNbQSJJtqjTlPkWPwrDzRNdDQ3563M7xF+hf8AbTH2buLY2P8ACVLNpevd2kQn4rVDNJS1si7KxlCiiiakIKWaIoipboB4akJptLVilcQ5WH9qKYTRT1GgsNopKKyXJBS0lFIAooooAk8Ouhb1tjoFdGPsDA19Bpdl7B3kPBBkEFJBBkzsOZ9tfOdWvDO1OJw4AtXmUKSVUwygkEGFaQNCarqRclsWU5KL3PYe1NyCBmblt/1LdLdgoukjKPbyry/EfaFibgi5kbyOWCNQZ0MchUHFdr8VcXK15gvksL/xE1z1hal+iNzxNO1t2WvbHGpl7uQXzEwNlE8+v9ayNKTSV0KcMkbGCpPPK4UUUVYQCiiigBRXrHYLCBsLbkT94n/E15TbYcxNes9g1Iwlpgd7lsfBW/SsWN/x+5rwnfNhj8MITxFZuWhoY0LgGrFcGdNTvtOm20VwxJEJ/wBS0fg4JPwqyjbX8q5EqdNq6sdFSkmV3D8D68y03HEEzsxiJo7Z9nRfwlzDgDPcQ5NP/cXKyR5aiPYTVjwm3Jbn95c/5Gq/t92mXAmyzKNczAkwFAhWgDVnIJAA89SKKdN3eTm6+5Cc77S8GfNLrBg6EcqbVn2k4sMVirt8Lk7xi2XeOX6T76rK9Gm2rs4752ClpKKkIWlmkFFNMBaJooNTAWikilppiCaKJoqdxDKKKKzEgooooAKKKKACiiigAooooAKKKKACiiigAooooAUV6/2H/wDQ2f8AqL/waiisuK7how/eNljdl/6tn/mKshtRRXm63LOzDuokcD2uf67n/Nqwv/1Df4OG/wBT/lRRXYwHd9zm4nk8ONJRRXWMAUUUUAFFFFACilooqaAVaGooq3/QQ2iiiqkB/9k="/>
          <p:cNvSpPr>
            <a:spLocks noChangeAspect="1" noChangeArrowheads="1"/>
          </p:cNvSpPr>
          <p:nvPr/>
        </p:nvSpPr>
        <p:spPr bwMode="auto">
          <a:xfrm>
            <a:off x="63500" y="-887413"/>
            <a:ext cx="2495550" cy="1838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8" name="Picture 6" descr="http://swetanggoti.files.wordpress.com/2011/03/oil-rig.jpg"/>
          <p:cNvPicPr>
            <a:picLocks noChangeAspect="1" noChangeArrowheads="1"/>
          </p:cNvPicPr>
          <p:nvPr/>
        </p:nvPicPr>
        <p:blipFill>
          <a:blip r:embed="rId2" cstate="print"/>
          <a:srcRect/>
          <a:stretch>
            <a:fillRect/>
          </a:stretch>
        </p:blipFill>
        <p:spPr bwMode="auto">
          <a:xfrm>
            <a:off x="533400" y="3048000"/>
            <a:ext cx="3414562" cy="2514600"/>
          </a:xfrm>
          <a:prstGeom prst="rect">
            <a:avLst/>
          </a:prstGeom>
          <a:noFill/>
        </p:spPr>
      </p:pic>
      <p:sp>
        <p:nvSpPr>
          <p:cNvPr id="13320" name="AutoShape 8" descr="data:image/jpg;base64,/9j/4AAQSkZJRgABAQAAAQABAAD/2wCEAAkGBhIRERMSEhQVFRUVGBgUGRgYFh0YFxgdGCAWFxYcFxwXHCYhHhkkHBUYHy8gJCcpLCwuGCAxNTAqNiYtLSkBCQoKDgwOGg8PGiokHyUpLCwpKSwvLDUpKSk1KSwuKiwsLSksLC0sLCkpKSwsLCwpLCwsLCwsLCwpLCwpKSwpKv/AABEIAN8A4gMBIgACEQEDEQH/xAAbAAEAAwEBAQEAAAAAAAAAAAAABAUGAwIBB//EAEwQAAIBAgMFBAUIBQsDAwUAAAECEQADBBIhBQYiMUETUWFxMkKBkaEUI1JicoKSsRYzorLBBxUkNENTY3OzwtODo+GT1PAltMPR0v/EABgBAQEBAQEAAAAAAAAAAAAAAAABAgQD/8QALhEBAAIBAgQEBgEFAQAAAAAAAAECEQMhEjFBURMiYaEEMnGBkcHhQrHR8PEU/9oADAMBAAIRAxEAPwD9xpSlApSlApSlApSlApSlAqNtDaNuwme4YEhQACWYnkqqNWY9wrpicSttGdyFVAWYnkANSfdWSwGCfaF5r18EWUJQIfjb8h/aH1m+b9FDnsMzPZ7G1cZjT/Rx2Vrlnka9P1kMGPhaBH+IDpXVdxQ+t68znwUN8cR2p+NalEAAAEAaADkPKvtMnD3ZZtwLQ1S4yn/LtD/Ttq3uIrk+Gx+E4lbt7Y5jifT7LE3B5q7+CGtdSmThjoqtibxW8SIHC8ZisgyJjMhGjLOkjUHRgp0q1rM7ybAM/KcPK3FOdgg1aBBdB/egaRyuLKN6pW02BtgYm0H0zDhcAyJgMCpPNGVlZT3MOs0InpKypSlRopSlApSlApSlApSlApSlApSlApSlApSlApSlApSlBmd9sU2W1YT0rjA68uFkW3Ph2ty0T3hWFWl1kwWF4VJW0oETqdQCST1MyT11qn2qmbaeHB5AIfhi3/O0nurTX8OrqVdQymJBEjTUfEVZZjnMqkb028gOW4GLZMhU5pm2DGmul1WHeD36UXeyzxEyqL60HURaMxEjW6AZ5EGqb9IcO9xjew9vNlcO0qzEq9tLYWQMwZHR5nTQaxpJt7TwDT8woBgSUQAjgH0uWlsax07tI0tLO8tknK2ZXzsmXKxJys6SIGq8B1Gg611wu3rFwwrGcna8SsnB9LjA0qpw21sE7qEs8RysvAg5hrgIJbpnbrzZuetebG8GFXKwsFR2aBYVJFtgWGgbllGiiTpEcqC42PttMSpKgqVMMrcxOonzEH2jvFUWBX5LtFrQ0S9yHTi7S4g9jpiB5XEHSrzYVqyba3bVpbWcCQAs6SACV0MVT71LGKwbDnmA/wC9hV/K4w9tWGbd2qpSlRopSlApSlApSlApSlApSlApSlAqu2pttLGnpPE5ZiAdAWPQE6DmTyAJ0ptvanYW5EZ2kLOoEc2IGpA7hzJAGpFRti7Fy/O3ZNw8QDalJ5kxobhHMjl6Kwo11ERjMiOlrGYjVm7JO7Vf2VOf3sn2RXr9ElPp3CT9hT8XDH41YbZ2qbAQhDcLsVCrzJCu8DQyTkgchJEkCoy71WcwBDiYiVOpPaf8bRrrlPdreOeg4Hdy4n6q8R4ar+4cvvQ18t7avWWCYhCQTAYASfsleFz4AK3cprsu9+HPLOQYiEJkkuMoA1mEZuXL3Vb37C3FKuAysIIIkGnFnmFjEK6h0IZTqCORrpWZJbBXdSWsvJJOp01JP+IoEzzdQZlkltKDUmMDKb0t2OLw18+joCe7I0H/ALd+633DWsqr3k2V8osMoALrxKDoCQCCpPQOrMhPQOai7pbZF60LbEm5bABzaMy6qrEfS4SrDo6OOgqdGY2lxbbZXOWtKcrunZhCGUK3AzNqMrhcwgc2Ud5rhh94TmKnD5gSQAqZSIe6IbMYLxbSFHMz4Vq6VGmafeKAD2AghXAXiY6XdAMogjs1HeC0R38m28hcMcMSbebKQdJAf0dAMpFswx6FdNa1VKDhgbwe2jhcuZQ0EQROpBBA11rNbZbtto4e0Nezyk+GpvH2jsLX/qCtFtLaC2LbXHmBAAGrMx0VVHVmJAA7zVDufg2drmLuQWuE5SNQZIzsp6ociIp6rZVvWqwzbfZqKUqg21jHu3BhrXXRz06EgxrkAYFo55lUekSERlp7xu8Ut2eHXOxnWJBjQ5RIzAHQsSqA6Zp0rkuxcRd1u3Sv1ZLfBCie8N5mrbZ2zUsrC6kxmY+kxGmsdByAGgGgAFS61xY5Cg/RBOecz9i3/wDxPxry2yMTa1tXS0erJHwuFlPkMnmK0NKccilwG8Mt2d5ezfQTBAk8gwOqk9NSp6MTpV1ULamykvrB0YTlaJInmCDzU9VOhqv2Fj2Vjh7vpLIWTPLXLJ1IjiUnUrIOqMaTETGYF7SlKwFKUoFKUoM6i9vjSTqtr3cJge+5nP8A0VqftTaT27iIoUBlY5nBKllyhUGX1mzE/dMA9IW6evaseZIn25n/ADuGtBW788DNtvWphjYbh4pYqMsm2nM8iO2yt3Q41jXxZ3gtyoXCkEwPRURoz66ctWK/SkkVpLlpWEMARoYIkSDI59xAPsqq3gxmIt9mcPbL6ksAAZjLw68pBYz9WOZFYFSu8NkgEYUBYGmRSx1uaKsD+6Qz9ZdKmne8DN8y+gJ9IakRy71IMhuo86v7bSASCJAMHmPA16oIOMsfKLGmhZQ6yPRbRkJnuMSPMVF3Xxeezl+gcoHcpAZB7A2X7pq4qg3e0v4lek//AJL3/wC/hW4+WRf1mdvbAuC58pwsi4DmZREkwAWWSASQoDISA4VdVZVYaalYSYyz2yt8bTjLfiy4OUzItlu7MwGVvqOFbwI1OgDTrUDaWwbF85nTiiM6kq8d2ZdSv1TI8KpP0GKH5nENbHkV/wBB7QPtBq7J5oauqvam8lixIZszgTkSCw8W1hF+s5UeNZbd7YN7GYZLt3EuQ2cFfnG9FmT17xX1eq1otnboYazBylypkZ4yg94RQEDeIWfGmxmyow2BvbQuC7fGSwJyqJEgiCEkAnMCQ10gSCVQAEu2wRAAAAABoANAAOUV6pSZWIw4Y7FC1be4dcqlo74HL28qq92MHCtdbVnJE+Ck5j95y7eRHcKk7wNFk/bt/vrXXYqxh7I/w0+IBNa/pVW4rZ+L7V3tsurFlZmbRMgXIE9Gc4mTI4piafJcf/fJzHILIBzAgSkSIQz1zPoOGpW2Nl3LzWmRwptMLi6c2kAz4G2XXT6dU2F2diRC3sUUdgAqm7qTIzEAGdZyxJgqCPSgYE65h8cJIurqGgHJEntQv9nyA7I+xpnqTC4/MJurlkT6GaJucoQCI7OevOI6832TeJKfKuMFSupZkGpAykwTCyGOp17ql4PZN9GJN8kG2Ugy8MdQwzc48eenLqHnZuGxYe2164GUBswBGpK2+gQSA63I8GFeN57BXs76ekpC/wAbc/f4PK63fXbd3Y9zDKytcDIYKqAeH6WpOoJk8uvhUjb4/o9w9wze1SGHxFarO4mYe8HVXXkwDDyIkV0qu3fP9HtjulfYrMo+AqxqTtIUpSoFKUoM/u583ev2j0Mj7rMP3GtH71aCs/tq21m+mIQSCQrAdT6MebLAH1rdsdassZb+U4dhbeBcXhcctdRyIMHkdQYJ5Vu2+4baw9y5ZdbLFHOXKwMEcSmfKAdOvLrVTh8PtBc0shks/PN6RkqpbkAphNOY4uddbmxL/wDZ3VsqYJS3IUaksB4tI4oEZdBqa4/zNjAVUYgwATmJJg/NaEetMXPAZu8CsDpgLONQ2w2UqCucs2ZiMqKfbIY1oazp2HiiIOInQiDJEHteYPMjPbE/4fjUnBbLxCXEZ75cAvmB5NPKAAI6GNQNfYFwTFUO63Eb13oxHxL3fyvKPZXXeTaGVOxXVrmhA55ScpjxYnIPEk8lNT9l4LsrSoYLasxHIsxlo8JOnhFb5V+ol0pSsBQ0oaDO/wAn/wDULPnd/wBS5WirO/yf/wBQs+d3/UuVoqBSlKCv28s2HP0YuexCHPwU02DcnD2x9AdmfuEp/tn21PYToazmyrvyW+1hzwsRlJ74hPxKoT7Vv64rcb1wNJVBtOxhsRluNd4WV7C5THHmXiB+kjW9JEAiavLtvMpWSJBEjmJ6jxqmXc/DhpGaJByyCvSRBGgJBJg65j7MCMu7yliBiGnTQDSSXYKNdU4oya6CKn7KwqWS5LrxGVGeQFEDSehaWjWCYk1wfc6wYBL6AD0tTAIJLATJkyZ1o251ghwc0vlBPDPCWYQQunpdO4ddaC9qr3jvhbBB9YqvskF/cgY+yrNVgAd1ZzGP8rxC211t25zHoYMOfaR2Q75u/RrVY3FvsWwUw9pTocoJHcW4j8Sam0pUmchSlKgUpSg54jDrcUo4lWEEVnc93AsZl7LGZ0Gp5kk6Lc75hXOsqxIbTV8ZQRB1BrUWwI2C2lbu+g0kc1OjL9pTqKlVTYrda02qSkcgIKj7IPo/cK1w/mHELouIMeJufxuGrivcaAmqbaG8iLw2ouOTlBGqA90jVm+qsnvyjUcP0Xd/1t4sO6C3+qzL+zVpgtk2rWqrxRGYmWjuk8h4CB4U8seopE3UN4G5ed0vTmR0YC5bb6UiVJjTJqgXh4pJaRgNu3LVxcNjQq3GOW3eURZxHgs+hd77ZOvNSwmL+o+P2fbv22tXUDowgqwkHqPIg6gjUHUVmZyJFKzAxl7Z2l9nvYTpfPFdseGIjV7f+KNR6/06usTtRVUFCHLAMsGRB5GRMg9IknpXne9aRxW5CYzACSYHjUZtpW+hJ+ypYe8CKi29nvcOa6SO4aSPzC+yT9apa7NtD1AT3txH3tNeHHrX3rERHrz9k3Ue5l4WcHat3JDA3J4WI1d2GoEciK0Vq+rCVIPkZrk2z7R5ov4RPwqNf2T61tiCO8k+5vSHxHgaZ167zET9OZusaVXYXaBDZLog8p8+Uxpr0I0PLQ6VB2ht57lxsNggr3VOW5dbWzh/tx6d3utAz1YqOftp6ldSMx/xUrbW8C2CttFN7EXBNuyhGZuhZidEtjq7aDkJMA143Ue6DdxNzPiCIWJ7G0DzS2mhKn1nPGdCCsACz2NsFMMGILXLtyDcvPrcuEcsx6KOiiFXoBVlXrE4GewW23snssSGkcm9Ix3tA41+uo+0FPO+s31cBkYMDyIMg+0V4xWDS6uV1DDnr0PQg8wfEVT3d1QGLWrjIT3yT+JSrn2sa15Z9BfVyxGJS2uZ2CgdWMD41SfzFieXyjTzuf8AJPxr3Y3VXNmuXGdu8SD+IlnHsYUxXuOOM2xcxDGzhwQPWYypg/FF+seI+qPWFvsvZi2EyjUmMxiJgQAAOSgAADoB7a74bCpbXKihR3AR5nz8a61Jt0gKUpWQpSlApSqvbW8VrDDiOZ4zZQQIHLM5YgIs6Sx1Ogk6USZwtKVklvbQxWqjsUPL1JH30Nxvw2vbXUbp4g6tijPnf/8Acj8hVwnF2hqKVlG2HjrWtrEZ/Aswn2Xu1B96+Yr3g972tv2WMQ22AJzBSIA5syy3AOrozqPWK0wcXdqKV5RwQCCCDqCNQZ5RXqo0UpSg5Yq8EUsRPQDvJ0A9pNVe7+x0tLmVQqkllUCEE8yq8lB1gDkD4mu21uJkt9/8YX90ufZUrH41bFprjTlQTA9wAmB7yAOsVyY8TWnPKv8Af+E6q3eDblyw9hLVprmZ1N1gpK27WZVZjB9KWEAToGMaVFxe8d21eu2zaYoHUI47ow5cEEcvnSc09D9Gaj4f+UO1lbtEYMszlZMs5iFXMXC5sgDEzl569Kk/p1Z4Jt3lVy+ViFgi2ctxvTkBTAIInXQGutUK3vxdydqcOvZm2jiHaczPdSCeziItgAiZZliQwYWOG3nuNcto2GZReZ1ttnB0tki4bggZIVSw5zoJk1zv76Wxh7OJCsLbswYNGcKtu5cBAViJORYk8mnSo9/fnDyWFpu0VGy5jbBBIR7iSbnDAySTAJEAkiKDRbRwIuoRyaDB5ETzEjof/PMCou76Jbt9iiBBb5KABoSZmPWzBgT1IJ6152Bt4YoPwlTbKq2o1JEyoBnL3E8xXq6MmJB6P/HQ/FbfvNcmrHh3jUjrtP6n7JK0pSldalKUoFKze3d9bdhjatDtbs5IE5VaJykqrM1yDPZorNGpCjWq1MDtXE8Vy52Cn1ZyH8Folvff+6KDbUrG/oPiY/rrT3/0j/3c1zfZW1MNxWr3bgermzE/cvmT7L6+2g21Ky2xd+EuN2WIXsbshdZCZm9FWDgNbdugYQ3qM9amgUpSgqN5NuDDWpEZ2kLMkCPSZgNSqyNBqxKqNWFQt3924+fxEtdY5wGg5DyDNGhvRpI0QcKQBLRcKnyvaDu2tuxyHTgZlT/urdf/AKdo9BWjx21bVkotxsufMF0JHApdpIGnCpOvOKvJiN5yl0qDY23YdFcXEAZQwzMFMEIdQdQYuJoeWYd9dP51syR2tuRz4105c9fEe+o2lVF2hs23fTJcEiZBBhlI5MjDVWHeK8jbOHMxetac/nF01A1101IHtFL21rSXEtswDXBK9xHny/8Ag7xIZrZuJfAXxh7pmy+qtEASQAygaKMzBXQaKWV1hWYJsaqN6dmC9h24czJLqO+AQy+ToWQ+D1A2TvdhkwyHEYi2rLKS7gM4X0WAJklkKtoPWqyzG04aalZ/9MFf+r4fFX+4rZNtPx3yikeIJr58o2nd9G1hsOO+5ca+/wCC2EX9s1Gk/Ef1lPu/le/8VYuoIIIkHQg8jWbbZ2ItMt29iGvGfRFtLaCOLhCy2oDDVjqR7dIrAgEcjrXLo7XvX1z+UhmrePwWKiwbb2yxe1lKNbMI1wZSyclY2rhAJE5G0kVLXbmDNrtNOztuACbZgEjMrLK8iCIYc5EHWptzAYe2e3ZLam2HOcgDKGJZzPiSxn6x7zVZsy9gXe5YsW7bLlTEPlAyEsZt6dWGQHlAgV1KDebBhSqAkAO0di4WIksTkgIc4Gbkc3WuV3eLAiIt5lLNaZlsEovZKXMnLqoyHlPKvKbR2ZaMjsVN2FeMpgXVNwdpBIykJ4jl0qwwWEwl3tewCSHcMyDVXIZXKmIzDMw00kt1mgnbNu2nTPZy5GZjKiAxBKluWskel15iRUban6y15/77VTcHhFtW0tIIRFVFHcFAAHuFVG0sM9+9lt3XtFOToFJBGp0dSDqyjl0Pdpy/Fb0iveYj3SV7Ss8LW07XJ8LiR3Or4d/xIbik/dFfRvPet/1jBYlPrWguIT/tHP8AsV1K0FZTfDeB1ZcJh5N65AJUwyhs2VVMHK7BXOaDkRHeCQoafa33wLZv6RbVlBJRz2dzQSeC5lbl4VTbh4U3rl7G3RxsxVfqlgjXY8ot2fLD+JoLndrda3hFBMPeIgvEBQdSloGStudeZLHiYsxJq8pVB+li58hQiHdJMxwXbdnTh1k3AdOUQfAL+lUa74YcieOImcv+aSImQQtlyQR3ddK9Wt6rTPlAfWQvDq2U3A0DuHZN1nTlykPe8O7drFpDQtwAhbmUEgHmrA6PbPrI2h8CART7p7auW7pwOJnOuiEktyBbJmbVgVGdHOpUMrS1tidfWQ/lA2actvFW+G5bZUn7TDsifBb2T7j3R6xoNfSoGz9tWrtq3dDBe0RXgnUZgGg+ImlBS7gLNm455s1v42rT/vXGPtqRvPjcOrKMRbd8qNdTKdCUKHKOIcfIgHSFbXQ1G3FbIL9k80ZT+EfJz+1hzVvtyxZFtrt22twqMoB5nNKhR3E58v3qs82aclQ9jASVljA7NhmcxlFtRp1JFlBIBnJ50xtjBJbtQlw27haCrMoGYjMGLERJaYY6kHrpRbuGawMRZsIxLhWBfJlYtBkgHUO/d1NdDtXBZQrJ+rDmIkCC3aAHSVLW30PPJy5TGnH/AOnEAkuM4niFzXNIGhHM9mTHcpPfXvEXtnXMrFmIRVhwbmUC2QqcQ5n53QzqGPOvY2lg1P6sqAygHKRqGuoCO5QRcEyPSPQ69dn38HiG7JbRHC0BlKiPm2YDXlxIY5UGgUyJHXWsduHgbSPiQETMrAZsozaG5b9KJ5WhWuJVF6KqjyAA/gAKzW4aEpeunQuy/l2je5rzD2Gr0ZnnDU0pSo05YiwHUqdJ69xGoI8jBqDs3ElT2T6EGB3d+Xy6r4ac1NWdRcbgBcHcw5H4we8T7RzEGufV07ZjUpzj3jskumLwq3Ua24lWEHWD7CNQfEVFsbGW0riySjMoXMZfUZoJDHUksSdZMnWoi7ZNq52NziYLn5iQs5QSTAIJBAmDwnnVgu1LR5tl+0Cv50r8RpztM4ntOxlWYfcvDqiqc5ICgkXHXkpRoAbhDAnMBznWrLZ2yrdjP2YIztnaSTrAGk8hAA9lejtO19NT5cX5VAx28SplCj0mW2C3IFjCCJB1MKJjUirb4jTr1/BlOx+NFtdIzHl4eJjoPjoBqa87MwhRZM5m5zzA1IB8ZJJ8WNeMHs4znuGW5xzjuJ7yOkQB07zYVjTra9vEvGO0dvWfUKUpXUqi31wyXMFeVlVswCcShozsqEievFTci0FwNmABmDXIGgm4zuf3qkb1WGfB4gLqwts6jvZONR71FRNxcQGwaKDPZtct+wMxtn22yjeRoPWO3m7K5cU22ZFUZSvNmBUXRr3C4h7zDRMVHubw2pacK5ys/JASYKmVHViYYjmMsnlV5tO462bht+mFOXhza9OGRPlVJZ2xjAAGsMeYLGdBmgPCqJAHq5QxiYFBzubetKcvycMeShQpHoqy8QBBBZ+cCO6vn6RWwCThpjXhVY5G5oTzgzLaQWXTiqQdrYuWAs8tQxDGeMg5QqjkonUgnNpMEV8G2cYFb+jkleU5sza8xCgREiCQdAToZoJmD3jV7mRlKacyRlLZ+zygjrPLvpvck4DF+Fi6w81Usp9hANWVm6HEgHmRqCDKkg8/Ec+tVe+N2MDiB1uIbI+1ei0vxcUH4VtPaV5b11VaFV3AHcASB8KVeP8Aye4nEk4hAcl751fK5xj4GlB+hbUJwWNGI/srs59OWg7X2gIl0eC3q1rKrrBhlYeYIPwIrhtHZ6X7ZtvMGCCDDKw1VlPRgQCDWXwG0buz3GHvqWtEwhRToP8ADA5r/g+kmuXOkZbzY+WWsGETKVyLlJkjKIJ0Mx3yB7q+PgLRmbaGTmMqDJ5SdOcGJpg8bbvKHtOrqeqmR5adfCu9Rtw+QWv7tNPqjvJ7u8k+019tYK2plURT3hQD0HQeA9wrtVBtre23ZlLUXLs5YElFY8g5UE5u62oLnoI1BJnDlvltTLb+TqCz3YBUc8hOWPA3DFsfaZuSGLfY2A7CylskFgCWI5F2JZyPAsTHhVRu7sB85xOJk3WkgGJWRlzMASA2U5QoJCKSASWdm0lWUjvJSlKjRXi9eVFZmICqCxJ0AA1JPhFe6zu9J7d7OAHK+S96Oli2QbgP+YxS35M3dQet0rJuJcxlwEPiyLgB5raAjDofuHOR9K41W7bOtn1QPsyv7sVIAr7WbUrb5oyIo2Zb+jPmxP5muW1dj27+HuYcjKrqRKiCp5qy/WVgGB7wKn0qV06V+WIgVO7O1Gv2AbkC9bJs3gOly3wvH1W0ceDCras5if6Lj0ucrWMi0/ct9ATab79sMh8bdsda0dbClKUA1hNg3v5vx1zCPpaulezPQTw2D7VHYE/SsW+t0Vu6pt593FxlqNFuLORiJHFoyuAQTbaBIBB0DAhlUgLgms7YbaALAqIYs6scrZcwUqhGYaKc4J19XnrVZsbe98O3ybHhlZB+sbUheU3SAMyf46jKfXFttDs7N5XUMrBlIkEGQR3gjQigz4bH5W4Rqp5wGzBEiIuQMzFhpEZCeor69/aHEQi6ZwohYPFayE8cg5e0HPp5A6KvLuACSQANSTyHnQfLJJVSwhoEjuPX41it7sUcZibWBtHQMe0YdGji/wDTtuX8HuWB1Md9tb7ZyLGBm5ceQLigMO49jm0cj+8PzSesSeBrPdTdkYRCzkNeccRBJCiS2RS2pGZmZnOrszMYkABd2bIRVVQAqgKAOQA0AHsr5XSlArlisKl1ClxVdW0KsJB9hrrSgy+J3IAbPYvPbbxLE+WdGW4R4MzAd1c/5r2mui31I8XX/dhWPxNaylXLPDDJHdbF3pF/EnL3As0+xezQ/eRqudk7t2MPBRczgQHaCQOoQABUXwQAVaUpkisQVwxWMS2AXMTyHMnwUDUnyrhtXaYsr0LHkDy0iSY1gSOWpJAGpFQ8DsYv85fli3qn38caR9QcI+seKtRXbMvG+rPFwacZn2j6h2+z6WrZbx1b9wFR5FhT5Zi+fZD8Cz/r1b2mUjhiBI05aaEadxEeyvgxC68S6HKdRodND46jTxpxR0hPBvPzXn7bKkbfZNLtsr46r++Ap8gxNR91fnXxGLf07rBFU+lbs28wsqR0LS90/wCZHStCygiCJBqmx2xih7SxKlfVH+ydB9g8J+qeIPLPok+Lp754o9/5XVKg7K2mLy6wGHMDkecETrBgiDqCCDqKnVmYxs6KXi9eKvIpSuWKxK20LtyHdqSToAB1JJAA7zWZnG8tIO8ez1v4a7bd+zkZluTHZupDW3B71cK3sqt2fva1y1bm0e2KjOuvCw0eAoZysgwcoBEa17w+HuYtu0uErbB4QD3fQPwNznzyQOJr3DYVLa5UUKPD8z3nxrwi19Teu0e7O8qgY/GHUWo81H+68p+Ar5/PV9P1lkx3wR+7nX3sKvaVfCt0tK4QcDtm3dgAwx1AMaxzykEhvuk1Oqs2jsNLkssI51kDRiOWcCJP1hDDoRXHZW02Ddhe0caAnUnmQCdJkAlWgZgDoCpFIvas8N/tKZ7pu09kWcSoW8gYAyp1DKe9GWGVvEEGsrd/k+uWiWwmJa2TrBlST4myVVj4ujnvJrbUr3aYobH2xy+UrHf2qZv/ALL+NeV3BvXoOLxRudcoBf3dqTbB8RaBrb0oIGyth2cMCLSwWjMxJZ3jlndiWaOknTpFT6UoFKUoFKUoFKUoFfCYr7ULbB+ZcfSAT8ZCf7qsRmWb24azbsrtlp295rzeipGUHylPwq2b7Vw/RFXjgwYMGNDEx3aVD2IkWEP0pf8AGS38Y9lc728FlLpss2VhEyOHVS+p6CFOvLSJkired3j8PXhpE9Z3lXLuiFBi8wUZmH1Wfsi5PFqCbbkj/FfXWg3aTMxF6AxDMokSo7CB6cxFoie64an43H4a9be2b6AECSrrIBgjnPePf41S/wAyYFCB2xMMADKGCptoqmFkjMUEGR31l0JFjdlblsMmIdhctpDa66hiwAYCG5wRz8NK0dpIUAmYAE98darMHj8NYtW7S3VYKAijOpYxA6QPWX3jvqbY2nZchUuIxMwAwJ058jQVW1E7C8t9eTE5h7Jf8SrP2ra95q9BmoO3Emw5+hFz8BDfwj2162M3zCA+qCn4CU/21ud65ctPJq2pHKYz+pTaoNpzfxC2QeFdWjyBc+YVlUf5pPNRV/VFu2MzXbp6kftFrn5Oo+6K5dXzTWnf9OmeyXj9qrh2toV4WUxliRDWbSqF7iby9dIqEN8rJKwGKsNCBLFvmoUKNSYujXlp1qRtvF5GtjLbGYPD3ASoK5SqacmY6jX1DoTAqu/n+zMfJvqmVUQoZV1B6gwcnMcPeK91TxvXZL9nFzNJ0yEkhWZGOnIBkPOD15Vwub52cqsA2pUmRGVW7M5us8N1SANfKolvb1lVIFjKWdmGeDLljJ8YLg6HQMYr4m8tpVUvh1DQW4QumVQwIkCJgAa6cNBYXd77KrOW56Of0YkRcYDUjUi05HTTxrrvBgs9vtBIZBMjmV0JjxEB18VHearW3itKGJwwhRyGUmczoQABqApnT6cRrWnAEeFYvWL1mJSYyjbLxna21Yxm1Vo5Zl0MeBiR4EVLqj3Z4Tdt9FI+Ga1+Voe+rys6VptSJkjkUpSvVSlKUClKUClKUClKUCoO2R8y3gUY+SspPwFTq537IdWU8mBU+R0NWJxLGpXirMd4RtjN8xa8FCnzXhPxFc8Vu/Yuuzuks0AnMQYAgDQ8tAY71B5gGo+wMQQXsv6QJbz5dp+0c3lcWrmraMS8/h7cWnH4Ze1hcK+JuWmzl5lCWIA4LauLZU84UBjz1g9J9bNsYO6z5UKFbhQzcj5xWkKoDc/mkYacoHQgeLG2MMcSc1hRdzkIRDMxGZWYHReVvWGJ0giVr5gd5MIii6bfZuVUvCzAbLcBkasubESIE8RMDWsvd0w+Gwx7JRZuAXgUHEeHLBgwx0HydRI0HCOtW2H2DYttbZVg2wQnEeEERHPlBj3dwqmw+18It1T2QXIVtK0CVLtdBB1gLmU6gkHNWpoIW2m/o93xUqPNuEfE182J+pU95dh5MzMPgRUPeC+Tksp6TEH/AI/2hm8rbVbYeyEVUHJQFHkNBW52q5a+bXmY6Rj783SqLdYwLinmCs+wdn+do1e1QA9hizOiXfdxER7rhI/64rl1drVt/u7olf0qNtPP2N3s57TI2SInNByxOkzHOqm7tHGliLdjhAEF8skiJ9F9JGaJ8J517tOu8O0r9k2jZts4klwFLSAVGURyPEW8lMSdDcW2kAwRImDoR5+NUmJXGXLdj+zuG4e0ykQq5LnWTPFkII7xIia4nF48KcttTBIGZZJ/XEGRcAjhtCOmfwoNHSqjZ+LxRuBbtpQkPLDQyGYKYznQqFMc9fdK2vjeytMQQGPCs/SMwT4AAsfBTUtaKxmRA3e1uX2HIn83usPgQfbV5VZu/hMlkGCC/FB5gQFQHxyKs+M1Z15aMTFIykcilKV7KUpSgUpSgUpSgUpSgUpSgqNsYBpF616S6kASTHIgdTBIK+spjmFqVs3ai3hpAaJKzPtU9V8fYYMiptVeP2ErnOhyPObwJ79CCG+spE9Z5VuJiYxLltS1LTfT3zzj9x6p5wqanKupk8I1I5E+PjRcKgiFUR9UeX5aVSXNoYmwPnArL9IkfvLB/Y99c/0zX6Kfjf8A4qvh2nkzPxulXa84ntK/GEQRwLpEcI0iYj3n31H2ltRbI1gtEhZj2sei+PukwKrbe0MTfHzYVV7wR+80n9j3VLwGwlQ53Od5zdYB6HUksw72JjpFThiOa+NbV20o+88vt3eNj4Bsxv3fTbUAiCJ5kg8tAAB0Ud5arelKzM5e+npxp1xBUHa2zReSNMw1Unl3EGNcpGh941AqdSsWrFoxL0Uuydrx8zekODlBbmT0DHln8eTjUdQLqoW0dlJeHFo0QGETHcQdGXwIIqs7PF4ccJFxB36wPJmDD8T+Qrxi1tPa0Zjv/lneGgpWZG+YGjKk/bf/AIz+derW8V69pZRfYc37+T+Ptqf+rTnaJzPY4oX2JxSW1zOYHLxJPIADUk9w1qksWmxd3O4i0ugHOe9e4kkDMRpoEE8RrrY2CztnxDlj9EGefMZoEDvChZ6lqukQAAAAAaADQAdIq8NtSfNtHbv9Tm9UpSuhopSlApSlApSlB//Z"/>
          <p:cNvSpPr>
            <a:spLocks noChangeAspect="1" noChangeArrowheads="1"/>
          </p:cNvSpPr>
          <p:nvPr/>
        </p:nvSpPr>
        <p:spPr bwMode="auto">
          <a:xfrm>
            <a:off x="63500" y="-1023938"/>
            <a:ext cx="2152650" cy="2124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2" name="AutoShape 10" descr="data:image/jpg;base64,/9j/4AAQSkZJRgABAQAAAQABAAD/2wCEAAkGBhIRERMSEhQVFRUVGBgUGRgYFh0YFxgdGCAWFxYcFxwXHCYhHhkkHBUYHy8gJCcpLCwuGCAxNTAqNiYtLSkBCQoKDgwOGg8PGiokHyUpLCwpKSwvLDUpKSk1KSwuKiwsLSksLC0sLCkpKSwsLCwpLCwsLCwsLCwpLCwpKSwpKv/AABEIAN8A4gMBIgACEQEDEQH/xAAbAAEAAwEBAQEAAAAAAAAAAAAABAUGAwIBB//EAEwQAAIBAgMFBAUIBQsDAwUAAAECEQADBBIhBQYiMUETUWFxMkKBkaEUI1JicoKSsRYzorLBBxUkNENTY3OzwtODo+GT1PAltMPR0v/EABgBAQEBAQEAAAAAAAAAAAAAAAABAgQD/8QALhEBAAIBAgQEBgEFAQAAAAAAAAECEQMhEjFBURMiYaEEMnGBkcHhQrHR8PEU/9oADAMBAAIRAxEAPwD9xpSlApSlApSlApSlApSlAqNtDaNuwme4YEhQACWYnkqqNWY9wrpicSttGdyFVAWYnkANSfdWSwGCfaF5r18EWUJQIfjb8h/aH1m+b9FDnsMzPZ7G1cZjT/Rx2Vrlnka9P1kMGPhaBH+IDpXVdxQ+t68znwUN8cR2p+NalEAAAEAaADkPKvtMnD3ZZtwLQ1S4yn/LtD/Ttq3uIrk+Gx+E4lbt7Y5jifT7LE3B5q7+CGtdSmThjoqtibxW8SIHC8ZisgyJjMhGjLOkjUHRgp0q1rM7ybAM/KcPK3FOdgg1aBBdB/egaRyuLKN6pW02BtgYm0H0zDhcAyJgMCpPNGVlZT3MOs0InpKypSlRopSlApSlApSlApSlApSlApSlApSlApSlApSlApSlBmd9sU2W1YT0rjA68uFkW3Ph2ty0T3hWFWl1kwWF4VJW0oETqdQCST1MyT11qn2qmbaeHB5AIfhi3/O0nurTX8OrqVdQymJBEjTUfEVZZjnMqkb028gOW4GLZMhU5pm2DGmul1WHeD36UXeyzxEyqL60HURaMxEjW6AZ5EGqb9IcO9xjew9vNlcO0qzEq9tLYWQMwZHR5nTQaxpJt7TwDT8woBgSUQAjgH0uWlsax07tI0tLO8tknK2ZXzsmXKxJys6SIGq8B1Gg611wu3rFwwrGcna8SsnB9LjA0qpw21sE7qEs8RysvAg5hrgIJbpnbrzZuetebG8GFXKwsFR2aBYVJFtgWGgbllGiiTpEcqC42PttMSpKgqVMMrcxOonzEH2jvFUWBX5LtFrQ0S9yHTi7S4g9jpiB5XEHSrzYVqyba3bVpbWcCQAs6SACV0MVT71LGKwbDnmA/wC9hV/K4w9tWGbd2qpSlRopSlApSlApSlApSlApSlApSlAqu2pttLGnpPE5ZiAdAWPQE6DmTyAJ0ptvanYW5EZ2kLOoEc2IGpA7hzJAGpFRti7Fy/O3ZNw8QDalJ5kxobhHMjl6Kwo11ERjMiOlrGYjVm7JO7Vf2VOf3sn2RXr9ElPp3CT9hT8XDH41YbZ2qbAQhDcLsVCrzJCu8DQyTkgchJEkCoy71WcwBDiYiVOpPaf8bRrrlPdreOeg4Hdy4n6q8R4ar+4cvvQ18t7avWWCYhCQTAYASfsleFz4AK3cprsu9+HPLOQYiEJkkuMoA1mEZuXL3Vb37C3FKuAysIIIkGnFnmFjEK6h0IZTqCORrpWZJbBXdSWsvJJOp01JP+IoEzzdQZlkltKDUmMDKb0t2OLw18+joCe7I0H/ALd+633DWsqr3k2V8osMoALrxKDoCQCCpPQOrMhPQOai7pbZF60LbEm5bABzaMy6qrEfS4SrDo6OOgqdGY2lxbbZXOWtKcrunZhCGUK3AzNqMrhcwgc2Ud5rhh94TmKnD5gSQAqZSIe6IbMYLxbSFHMz4Vq6VGmafeKAD2AghXAXiY6XdAMogjs1HeC0R38m28hcMcMSbebKQdJAf0dAMpFswx6FdNa1VKDhgbwe2jhcuZQ0EQROpBBA11rNbZbtto4e0Nezyk+GpvH2jsLX/qCtFtLaC2LbXHmBAAGrMx0VVHVmJAA7zVDufg2drmLuQWuE5SNQZIzsp6ociIp6rZVvWqwzbfZqKUqg21jHu3BhrXXRz06EgxrkAYFo55lUekSERlp7xu8Ut2eHXOxnWJBjQ5RIzAHQsSqA6Zp0rkuxcRd1u3Sv1ZLfBCie8N5mrbZ2zUsrC6kxmY+kxGmsdByAGgGgAFS61xY5Cg/RBOecz9i3/wDxPxry2yMTa1tXS0erJHwuFlPkMnmK0NKccilwG8Mt2d5ezfQTBAk8gwOqk9NSp6MTpV1ULamykvrB0YTlaJInmCDzU9VOhqv2Fj2Vjh7vpLIWTPLXLJ1IjiUnUrIOqMaTETGYF7SlKwFKUoFKUoM6i9vjSTqtr3cJge+5nP8A0VqftTaT27iIoUBlY5nBKllyhUGX1mzE/dMA9IW6evaseZIn25n/ADuGtBW788DNtvWphjYbh4pYqMsm2nM8iO2yt3Q41jXxZ3gtyoXCkEwPRURoz66ctWK/SkkVpLlpWEMARoYIkSDI59xAPsqq3gxmIt9mcPbL6ksAAZjLw68pBYz9WOZFYFSu8NkgEYUBYGmRSx1uaKsD+6Qz9ZdKmne8DN8y+gJ9IakRy71IMhuo86v7bSASCJAMHmPA16oIOMsfKLGmhZQ6yPRbRkJnuMSPMVF3Xxeezl+gcoHcpAZB7A2X7pq4qg3e0v4lek//AJL3/wC/hW4+WRf1mdvbAuC58pwsi4DmZREkwAWWSASQoDISA4VdVZVYaalYSYyz2yt8bTjLfiy4OUzItlu7MwGVvqOFbwI1OgDTrUDaWwbF85nTiiM6kq8d2ZdSv1TI8KpP0GKH5nENbHkV/wBB7QPtBq7J5oauqvam8lixIZszgTkSCw8W1hF+s5UeNZbd7YN7GYZLt3EuQ2cFfnG9FmT17xX1eq1otnboYazBylypkZ4yg94RQEDeIWfGmxmyow2BvbQuC7fGSwJyqJEgiCEkAnMCQ10gSCVQAEu2wRAAAAABoANAAOUV6pSZWIw4Y7FC1be4dcqlo74HL28qq92MHCtdbVnJE+Ck5j95y7eRHcKk7wNFk/bt/vrXXYqxh7I/w0+IBNa/pVW4rZ+L7V3tsurFlZmbRMgXIE9Gc4mTI4piafJcf/fJzHILIBzAgSkSIQz1zPoOGpW2Nl3LzWmRwptMLi6c2kAz4G2XXT6dU2F2diRC3sUUdgAqm7qTIzEAGdZyxJgqCPSgYE65h8cJIurqGgHJEntQv9nyA7I+xpnqTC4/MJurlkT6GaJucoQCI7OevOI6832TeJKfKuMFSupZkGpAykwTCyGOp17ql4PZN9GJN8kG2Ugy8MdQwzc48eenLqHnZuGxYe2164GUBswBGpK2+gQSA63I8GFeN57BXs76ekpC/wAbc/f4PK63fXbd3Y9zDKytcDIYKqAeH6WpOoJk8uvhUjb4/o9w9wze1SGHxFarO4mYe8HVXXkwDDyIkV0qu3fP9HtjulfYrMo+AqxqTtIUpSoFKUoM/u583ev2j0Mj7rMP3GtH71aCs/tq21m+mIQSCQrAdT6MebLAH1rdsdassZb+U4dhbeBcXhcctdRyIMHkdQYJ5Vu2+4baw9y5ZdbLFHOXKwMEcSmfKAdOvLrVTh8PtBc0shks/PN6RkqpbkAphNOY4uddbmxL/wDZ3VsqYJS3IUaksB4tI4oEZdBqa4/zNjAVUYgwATmJJg/NaEetMXPAZu8CsDpgLONQ2w2UqCucs2ZiMqKfbIY1oazp2HiiIOInQiDJEHteYPMjPbE/4fjUnBbLxCXEZ75cAvmB5NPKAAI6GNQNfYFwTFUO63Eb13oxHxL3fyvKPZXXeTaGVOxXVrmhA55ScpjxYnIPEk8lNT9l4LsrSoYLasxHIsxlo8JOnhFb5V+ol0pSsBQ0oaDO/wAn/wDULPnd/wBS5WirO/yf/wBQs+d3/UuVoqBSlKCv28s2HP0YuexCHPwU02DcnD2x9AdmfuEp/tn21PYToazmyrvyW+1hzwsRlJ74hPxKoT7Vv64rcb1wNJVBtOxhsRluNd4WV7C5THHmXiB+kjW9JEAiavLtvMpWSJBEjmJ6jxqmXc/DhpGaJByyCvSRBGgJBJg65j7MCMu7yliBiGnTQDSSXYKNdU4oya6CKn7KwqWS5LrxGVGeQFEDSehaWjWCYk1wfc6wYBL6AD0tTAIJLATJkyZ1o251ghwc0vlBPDPCWYQQunpdO4ddaC9qr3jvhbBB9YqvskF/cgY+yrNVgAd1ZzGP8rxC211t25zHoYMOfaR2Q75u/RrVY3FvsWwUw9pTocoJHcW4j8Sam0pUmchSlKgUpSg54jDrcUo4lWEEVnc93AsZl7LGZ0Gp5kk6Lc75hXOsqxIbTV8ZQRB1BrUWwI2C2lbu+g0kc1OjL9pTqKlVTYrda02qSkcgIKj7IPo/cK1w/mHELouIMeJufxuGrivcaAmqbaG8iLw2ouOTlBGqA90jVm+qsnvyjUcP0Xd/1t4sO6C3+qzL+zVpgtk2rWqrxRGYmWjuk8h4CB4U8seopE3UN4G5ed0vTmR0YC5bb6UiVJjTJqgXh4pJaRgNu3LVxcNjQq3GOW3eURZxHgs+hd77ZOvNSwmL+o+P2fbv22tXUDowgqwkHqPIg6gjUHUVmZyJFKzAxl7Z2l9nvYTpfPFdseGIjV7f+KNR6/06usTtRVUFCHLAMsGRB5GRMg9IknpXne9aRxW5CYzACSYHjUZtpW+hJ+ypYe8CKi29nvcOa6SO4aSPzC+yT9apa7NtD1AT3txH3tNeHHrX3rERHrz9k3Ue5l4WcHat3JDA3J4WI1d2GoEciK0Vq+rCVIPkZrk2z7R5ov4RPwqNf2T61tiCO8k+5vSHxHgaZ167zET9OZusaVXYXaBDZLog8p8+Uxpr0I0PLQ6VB2ht57lxsNggr3VOW5dbWzh/tx6d3utAz1YqOftp6ldSMx/xUrbW8C2CttFN7EXBNuyhGZuhZidEtjq7aDkJMA143Ue6DdxNzPiCIWJ7G0DzS2mhKn1nPGdCCsACz2NsFMMGILXLtyDcvPrcuEcsx6KOiiFXoBVlXrE4GewW23snssSGkcm9Ix3tA41+uo+0FPO+s31cBkYMDyIMg+0V4xWDS6uV1DDnr0PQg8wfEVT3d1QGLWrjIT3yT+JSrn2sa15Z9BfVyxGJS2uZ2CgdWMD41SfzFieXyjTzuf8AJPxr3Y3VXNmuXGdu8SD+IlnHsYUxXuOOM2xcxDGzhwQPWYypg/FF+seI+qPWFvsvZi2EyjUmMxiJgQAAOSgAADoB7a74bCpbXKihR3AR5nz8a61Jt0gKUpWQpSlApSqvbW8VrDDiOZ4zZQQIHLM5YgIs6Sx1Ogk6USZwtKVklvbQxWqjsUPL1JH30Nxvw2vbXUbp4g6tijPnf/8Acj8hVwnF2hqKVlG2HjrWtrEZ/Aswn2Xu1B96+Yr3g972tv2WMQ22AJzBSIA5syy3AOrozqPWK0wcXdqKV5RwQCCCDqCNQZ5RXqo0UpSg5Yq8EUsRPQDvJ0A9pNVe7+x0tLmVQqkllUCEE8yq8lB1gDkD4mu21uJkt9/8YX90ufZUrH41bFprjTlQTA9wAmB7yAOsVyY8TWnPKv8Af+E6q3eDblyw9hLVprmZ1N1gpK27WZVZjB9KWEAToGMaVFxe8d21eu2zaYoHUI47ow5cEEcvnSc09D9Gaj4f+UO1lbtEYMszlZMs5iFXMXC5sgDEzl569Kk/p1Z4Jt3lVy+ViFgi2ctxvTkBTAIInXQGutUK3vxdydqcOvZm2jiHaczPdSCeziItgAiZZliQwYWOG3nuNcto2GZReZ1ttnB0tki4bggZIVSw5zoJk1zv76Wxh7OJCsLbswYNGcKtu5cBAViJORYk8mnSo9/fnDyWFpu0VGy5jbBBIR7iSbnDAySTAJEAkiKDRbRwIuoRyaDB5ETzEjof/PMCou76Jbt9iiBBb5KABoSZmPWzBgT1IJ6152Bt4YoPwlTbKq2o1JEyoBnL3E8xXq6MmJB6P/HQ/FbfvNcmrHh3jUjrtP6n7JK0pSldalKUoFKze3d9bdhjatDtbs5IE5VaJykqrM1yDPZorNGpCjWq1MDtXE8Vy52Cn1ZyH8Folvff+6KDbUrG/oPiY/rrT3/0j/3c1zfZW1MNxWr3bgermzE/cvmT7L6+2g21Ky2xd+EuN2WIXsbshdZCZm9FWDgNbdugYQ3qM9amgUpSgqN5NuDDWpEZ2kLMkCPSZgNSqyNBqxKqNWFQt3924+fxEtdY5wGg5DyDNGhvRpI0QcKQBLRcKnyvaDu2tuxyHTgZlT/urdf/AKdo9BWjx21bVkotxsufMF0JHApdpIGnCpOvOKvJiN5yl0qDY23YdFcXEAZQwzMFMEIdQdQYuJoeWYd9dP51syR2tuRz4105c9fEe+o2lVF2hs23fTJcEiZBBhlI5MjDVWHeK8jbOHMxetac/nF01A1101IHtFL21rSXEtswDXBK9xHny/8Ag7xIZrZuJfAXxh7pmy+qtEASQAygaKMzBXQaKWV1hWYJsaqN6dmC9h24czJLqO+AQy+ToWQ+D1A2TvdhkwyHEYi2rLKS7gM4X0WAJklkKtoPWqyzG04aalZ/9MFf+r4fFX+4rZNtPx3yikeIJr58o2nd9G1hsOO+5ca+/wCC2EX9s1Gk/Ef1lPu/le/8VYuoIIIkHQg8jWbbZ2ItMt29iGvGfRFtLaCOLhCy2oDDVjqR7dIrAgEcjrXLo7XvX1z+UhmrePwWKiwbb2yxe1lKNbMI1wZSyclY2rhAJE5G0kVLXbmDNrtNOztuACbZgEjMrLK8iCIYc5EHWptzAYe2e3ZLam2HOcgDKGJZzPiSxn6x7zVZsy9gXe5YsW7bLlTEPlAyEsZt6dWGQHlAgV1KDebBhSqAkAO0di4WIksTkgIc4Gbkc3WuV3eLAiIt5lLNaZlsEovZKXMnLqoyHlPKvKbR2ZaMjsVN2FeMpgXVNwdpBIykJ4jl0qwwWEwl3tewCSHcMyDVXIZXKmIzDMw00kt1mgnbNu2nTPZy5GZjKiAxBKluWskel15iRUban6y15/77VTcHhFtW0tIIRFVFHcFAAHuFVG0sM9+9lt3XtFOToFJBGp0dSDqyjl0Pdpy/Fb0iveYj3SV7Ss8LW07XJ8LiR3Or4d/xIbik/dFfRvPet/1jBYlPrWguIT/tHP8AsV1K0FZTfDeB1ZcJh5N65AJUwyhs2VVMHK7BXOaDkRHeCQoafa33wLZv6RbVlBJRz2dzQSeC5lbl4VTbh4U3rl7G3RxsxVfqlgjXY8ot2fLD+JoLndrda3hFBMPeIgvEBQdSloGStudeZLHiYsxJq8pVB+li58hQiHdJMxwXbdnTh1k3AdOUQfAL+lUa74YcieOImcv+aSImQQtlyQR3ddK9Wt6rTPlAfWQvDq2U3A0DuHZN1nTlykPe8O7drFpDQtwAhbmUEgHmrA6PbPrI2h8CART7p7auW7pwOJnOuiEktyBbJmbVgVGdHOpUMrS1tidfWQ/lA2actvFW+G5bZUn7TDsifBb2T7j3R6xoNfSoGz9tWrtq3dDBe0RXgnUZgGg+ImlBS7gLNm455s1v42rT/vXGPtqRvPjcOrKMRbd8qNdTKdCUKHKOIcfIgHSFbXQ1G3FbIL9k80ZT+EfJz+1hzVvtyxZFtrt22twqMoB5nNKhR3E58v3qs82aclQ9jASVljA7NhmcxlFtRp1JFlBIBnJ50xtjBJbtQlw27haCrMoGYjMGLERJaYY6kHrpRbuGawMRZsIxLhWBfJlYtBkgHUO/d1NdDtXBZQrJ+rDmIkCC3aAHSVLW30PPJy5TGnH/AOnEAkuM4niFzXNIGhHM9mTHcpPfXvEXtnXMrFmIRVhwbmUC2QqcQ5n53QzqGPOvY2lg1P6sqAygHKRqGuoCO5QRcEyPSPQ69dn38HiG7JbRHC0BlKiPm2YDXlxIY5UGgUyJHXWsduHgbSPiQETMrAZsozaG5b9KJ5WhWuJVF6KqjyAA/gAKzW4aEpeunQuy/l2je5rzD2Gr0ZnnDU0pSo05YiwHUqdJ69xGoI8jBqDs3ElT2T6EGB3d+Xy6r4ac1NWdRcbgBcHcw5H4we8T7RzEGufV07ZjUpzj3jskumLwq3Ua24lWEHWD7CNQfEVFsbGW0riySjMoXMZfUZoJDHUksSdZMnWoi7ZNq52NziYLn5iQs5QSTAIJBAmDwnnVgu1LR5tl+0Cv50r8RpztM4ntOxlWYfcvDqiqc5ICgkXHXkpRoAbhDAnMBznWrLZ2yrdjP2YIztnaSTrAGk8hAA9lejtO19NT5cX5VAx28SplCj0mW2C3IFjCCJB1MKJjUirb4jTr1/BlOx+NFtdIzHl4eJjoPjoBqa87MwhRZM5m5zzA1IB8ZJJ8WNeMHs4znuGW5xzjuJ7yOkQB07zYVjTra9vEvGO0dvWfUKUpXUqi31wyXMFeVlVswCcShozsqEievFTci0FwNmABmDXIGgm4zuf3qkb1WGfB4gLqwts6jvZONR71FRNxcQGwaKDPZtct+wMxtn22yjeRoPWO3m7K5cU22ZFUZSvNmBUXRr3C4h7zDRMVHubw2pacK5ys/JASYKmVHViYYjmMsnlV5tO462bht+mFOXhza9OGRPlVJZ2xjAAGsMeYLGdBmgPCqJAHq5QxiYFBzubetKcvycMeShQpHoqy8QBBBZ+cCO6vn6RWwCThpjXhVY5G5oTzgzLaQWXTiqQdrYuWAs8tQxDGeMg5QqjkonUgnNpMEV8G2cYFb+jkleU5sza8xCgREiCQdAToZoJmD3jV7mRlKacyRlLZ+zygjrPLvpvck4DF+Fi6w81Usp9hANWVm6HEgHmRqCDKkg8/Ec+tVe+N2MDiB1uIbI+1ei0vxcUH4VtPaV5b11VaFV3AHcASB8KVeP8Aye4nEk4hAcl751fK5xj4GlB+hbUJwWNGI/srs59OWg7X2gIl0eC3q1rKrrBhlYeYIPwIrhtHZ6X7ZtvMGCCDDKw1VlPRgQCDWXwG0buz3GHvqWtEwhRToP8ADA5r/g+kmuXOkZbzY+WWsGETKVyLlJkjKIJ0Mx3yB7q+PgLRmbaGTmMqDJ5SdOcGJpg8bbvKHtOrqeqmR5adfCu9Rtw+QWv7tNPqjvJ7u8k+019tYK2plURT3hQD0HQeA9wrtVBtre23ZlLUXLs5YElFY8g5UE5u62oLnoI1BJnDlvltTLb+TqCz3YBUc8hOWPA3DFsfaZuSGLfY2A7CylskFgCWI5F2JZyPAsTHhVRu7sB85xOJk3WkgGJWRlzMASA2U5QoJCKSASWdm0lWUjvJSlKjRXi9eVFZmICqCxJ0AA1JPhFe6zu9J7d7OAHK+S96Oli2QbgP+YxS35M3dQet0rJuJcxlwEPiyLgB5raAjDofuHOR9K41W7bOtn1QPsyv7sVIAr7WbUrb5oyIo2Zb+jPmxP5muW1dj27+HuYcjKrqRKiCp5qy/WVgGB7wKn0qV06V+WIgVO7O1Gv2AbkC9bJs3gOly3wvH1W0ceDCras5if6Lj0ucrWMi0/ct9ATab79sMh8bdsda0dbClKUA1hNg3v5vx1zCPpaulezPQTw2D7VHYE/SsW+t0Vu6pt593FxlqNFuLORiJHFoyuAQTbaBIBB0DAhlUgLgms7YbaALAqIYs6scrZcwUqhGYaKc4J19XnrVZsbe98O3ybHhlZB+sbUheU3SAMyf46jKfXFttDs7N5XUMrBlIkEGQR3gjQigz4bH5W4Rqp5wGzBEiIuQMzFhpEZCeor69/aHEQi6ZwohYPFayE8cg5e0HPp5A6KvLuACSQANSTyHnQfLJJVSwhoEjuPX41it7sUcZibWBtHQMe0YdGji/wDTtuX8HuWB1Md9tb7ZyLGBm5ceQLigMO49jm0cj+8PzSesSeBrPdTdkYRCzkNeccRBJCiS2RS2pGZmZnOrszMYkABd2bIRVVQAqgKAOQA0AHsr5XSlArlisKl1ClxVdW0KsJB9hrrSgy+J3IAbPYvPbbxLE+WdGW4R4MzAd1c/5r2mui31I8XX/dhWPxNaylXLPDDJHdbF3pF/EnL3As0+xezQ/eRqudk7t2MPBRczgQHaCQOoQABUXwQAVaUpkisQVwxWMS2AXMTyHMnwUDUnyrhtXaYsr0LHkDy0iSY1gSOWpJAGpFQ8DsYv85fli3qn38caR9QcI+seKtRXbMvG+rPFwacZn2j6h2+z6WrZbx1b9wFR5FhT5Zi+fZD8Cz/r1b2mUjhiBI05aaEadxEeyvgxC68S6HKdRodND46jTxpxR0hPBvPzXn7bKkbfZNLtsr46r++Ap8gxNR91fnXxGLf07rBFU+lbs28wsqR0LS90/wCZHStCygiCJBqmx2xih7SxKlfVH+ydB9g8J+qeIPLPok+Lp754o9/5XVKg7K2mLy6wGHMDkecETrBgiDqCCDqKnVmYxs6KXi9eKvIpSuWKxK20LtyHdqSToAB1JJAA7zWZnG8tIO8ez1v4a7bd+zkZluTHZupDW3B71cK3sqt2fva1y1bm0e2KjOuvCw0eAoZysgwcoBEa17w+HuYtu0uErbB4QD3fQPwNznzyQOJr3DYVLa5UUKPD8z3nxrwi19Teu0e7O8qgY/GHUWo81H+68p+Ar5/PV9P1lkx3wR+7nX3sKvaVfCt0tK4QcDtm3dgAwx1AMaxzykEhvuk1Oqs2jsNLkssI51kDRiOWcCJP1hDDoRXHZW02Ddhe0caAnUnmQCdJkAlWgZgDoCpFIvas8N/tKZ7pu09kWcSoW8gYAyp1DKe9GWGVvEEGsrd/k+uWiWwmJa2TrBlST4myVVj4ujnvJrbUr3aYobH2xy+UrHf2qZv/ALL+NeV3BvXoOLxRudcoBf3dqTbB8RaBrb0oIGyth2cMCLSwWjMxJZ3jlndiWaOknTpFT6UoFKUoFKUoFKUoFfCYr7ULbB+ZcfSAT8ZCf7qsRmWb24azbsrtlp295rzeipGUHylPwq2b7Vw/RFXjgwYMGNDEx3aVD2IkWEP0pf8AGS38Y9lc728FlLpss2VhEyOHVS+p6CFOvLSJkired3j8PXhpE9Z3lXLuiFBi8wUZmH1Wfsi5PFqCbbkj/FfXWg3aTMxF6AxDMokSo7CB6cxFoie64an43H4a9be2b6AECSrrIBgjnPePf41S/wAyYFCB2xMMADKGCptoqmFkjMUEGR31l0JFjdlblsMmIdhctpDa66hiwAYCG5wRz8NK0dpIUAmYAE98darMHj8NYtW7S3VYKAijOpYxA6QPWX3jvqbY2nZchUuIxMwAwJ058jQVW1E7C8t9eTE5h7Jf8SrP2ra95q9BmoO3Emw5+hFz8BDfwj2162M3zCA+qCn4CU/21ud65ctPJq2pHKYz+pTaoNpzfxC2QeFdWjyBc+YVlUf5pPNRV/VFu2MzXbp6kftFrn5Oo+6K5dXzTWnf9OmeyXj9qrh2toV4WUxliRDWbSqF7iby9dIqEN8rJKwGKsNCBLFvmoUKNSYujXlp1qRtvF5GtjLbGYPD3ASoK5SqacmY6jX1DoTAqu/n+zMfJvqmVUQoZV1B6gwcnMcPeK91TxvXZL9nFzNJ0yEkhWZGOnIBkPOD15Vwub52cqsA2pUmRGVW7M5us8N1SANfKolvb1lVIFjKWdmGeDLljJ8YLg6HQMYr4m8tpVUvh1DQW4QumVQwIkCJgAa6cNBYXd77KrOW56Of0YkRcYDUjUi05HTTxrrvBgs9vtBIZBMjmV0JjxEB18VHearW3itKGJwwhRyGUmczoQABqApnT6cRrWnAEeFYvWL1mJSYyjbLxna21Yxm1Vo5Zl0MeBiR4EVLqj3Z4Tdt9FI+Ga1+Voe+rys6VptSJkjkUpSvVSlKUClKUClKUClKUCoO2R8y3gUY+SspPwFTq537IdWU8mBU+R0NWJxLGpXirMd4RtjN8xa8FCnzXhPxFc8Vu/Yuuzuks0AnMQYAgDQ8tAY71B5gGo+wMQQXsv6QJbz5dp+0c3lcWrmraMS8/h7cWnH4Ze1hcK+JuWmzl5lCWIA4LauLZU84UBjz1g9J9bNsYO6z5UKFbhQzcj5xWkKoDc/mkYacoHQgeLG2MMcSc1hRdzkIRDMxGZWYHReVvWGJ0giVr5gd5MIii6bfZuVUvCzAbLcBkasubESIE8RMDWsvd0w+Gwx7JRZuAXgUHEeHLBgwx0HydRI0HCOtW2H2DYttbZVg2wQnEeEERHPlBj3dwqmw+18It1T2QXIVtK0CVLtdBB1gLmU6gkHNWpoIW2m/o93xUqPNuEfE182J+pU95dh5MzMPgRUPeC+Tksp6TEH/AI/2hm8rbVbYeyEVUHJQFHkNBW52q5a+bXmY6Rj783SqLdYwLinmCs+wdn+do1e1QA9hizOiXfdxER7rhI/64rl1drVt/u7olf0qNtPP2N3s57TI2SInNByxOkzHOqm7tHGliLdjhAEF8skiJ9F9JGaJ8J517tOu8O0r9k2jZts4klwFLSAVGURyPEW8lMSdDcW2kAwRImDoR5+NUmJXGXLdj+zuG4e0ykQq5LnWTPFkII7xIia4nF48KcttTBIGZZJ/XEGRcAjhtCOmfwoNHSqjZ+LxRuBbtpQkPLDQyGYKYznQqFMc9fdK2vjeytMQQGPCs/SMwT4AAsfBTUtaKxmRA3e1uX2HIn83usPgQfbV5VZu/hMlkGCC/FB5gQFQHxyKs+M1Z15aMTFIykcilKV7KUpSgUpSgUpSgUpSgUpSgqNsYBpF616S6kASTHIgdTBIK+spjmFqVs3ai3hpAaJKzPtU9V8fYYMiptVeP2ErnOhyPObwJ79CCG+spE9Z5VuJiYxLltS1LTfT3zzj9x6p5wqanKupk8I1I5E+PjRcKgiFUR9UeX5aVSXNoYmwPnArL9IkfvLB/Y99c/0zX6Kfjf8A4qvh2nkzPxulXa84ntK/GEQRwLpEcI0iYj3n31H2ltRbI1gtEhZj2sei+PukwKrbe0MTfHzYVV7wR+80n9j3VLwGwlQ53Od5zdYB6HUksw72JjpFThiOa+NbV20o+88vt3eNj4Bsxv3fTbUAiCJ5kg8tAAB0Ud5arelKzM5e+npxp1xBUHa2zReSNMw1Unl3EGNcpGh941AqdSsWrFoxL0Uuydrx8zekODlBbmT0DHln8eTjUdQLqoW0dlJeHFo0QGETHcQdGXwIIqs7PF4ccJFxB36wPJmDD8T+Qrxi1tPa0Zjv/lneGgpWZG+YGjKk/bf/AIz+derW8V69pZRfYc37+T+Ptqf+rTnaJzPY4oX2JxSW1zOYHLxJPIADUk9w1qksWmxd3O4i0ugHOe9e4kkDMRpoEE8RrrY2CztnxDlj9EGefMZoEDvChZ6lqukQAAAAAaADQAdIq8NtSfNtHbv9Tm9UpSuhopSlApSlApSlB//Z"/>
          <p:cNvSpPr>
            <a:spLocks noChangeAspect="1" noChangeArrowheads="1"/>
          </p:cNvSpPr>
          <p:nvPr/>
        </p:nvSpPr>
        <p:spPr bwMode="auto">
          <a:xfrm>
            <a:off x="63500" y="-1023938"/>
            <a:ext cx="2152650" cy="2124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4" name="Picture 12" descr="http://www.sfasu.edu/publichistory/images/BA-flyer-for-employment.gif"/>
          <p:cNvPicPr>
            <a:picLocks noChangeAspect="1" noChangeArrowheads="1"/>
          </p:cNvPicPr>
          <p:nvPr/>
        </p:nvPicPr>
        <p:blipFill>
          <a:blip r:embed="rId3" cstate="print"/>
          <a:srcRect/>
          <a:stretch>
            <a:fillRect/>
          </a:stretch>
        </p:blipFill>
        <p:spPr bwMode="auto">
          <a:xfrm>
            <a:off x="4724400" y="2743200"/>
            <a:ext cx="41148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500"/>
                                        <p:tgtEl>
                                          <p:spTgt spid="4">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amond(in)">
                                      <p:cBhvr>
                                        <p:cTn id="13" dur="500"/>
                                        <p:tgtEl>
                                          <p:spTgt spid="4">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diamond(in)">
                                      <p:cBhvr>
                                        <p:cTn id="16" dur="500"/>
                                        <p:tgtEl>
                                          <p:spTgt spid="133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324"/>
                                        </p:tgtEl>
                                        <p:attrNameLst>
                                          <p:attrName>style.visibility</p:attrName>
                                        </p:attrNameLst>
                                      </p:cBhvr>
                                      <p:to>
                                        <p:strVal val="visible"/>
                                      </p:to>
                                    </p:set>
                                    <p:anim calcmode="lin" valueType="num">
                                      <p:cBhvr additive="base">
                                        <p:cTn id="33" dur="500" fill="hold"/>
                                        <p:tgtEl>
                                          <p:spTgt spid="13324"/>
                                        </p:tgtEl>
                                        <p:attrNameLst>
                                          <p:attrName>ppt_x</p:attrName>
                                        </p:attrNameLst>
                                      </p:cBhvr>
                                      <p:tavLst>
                                        <p:tav tm="0">
                                          <p:val>
                                            <p:strVal val="#ppt_x"/>
                                          </p:val>
                                        </p:tav>
                                        <p:tav tm="100000">
                                          <p:val>
                                            <p:strVal val="#ppt_x"/>
                                          </p:val>
                                        </p:tav>
                                      </p:tavLst>
                                    </p:anim>
                                    <p:anim calcmode="lin" valueType="num">
                                      <p:cBhvr additive="base">
                                        <p:cTn id="34" dur="500" fill="hold"/>
                                        <p:tgtEl>
                                          <p:spTgt spid="133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 calcmode="lin" valueType="num">
                                      <p:cBhvr additive="base">
                                        <p:cTn id="3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Facebook</a:t>
            </a:r>
            <a:r>
              <a:rPr lang="en-US" dirty="0" smtClean="0"/>
              <a:t>?</a:t>
            </a:r>
            <a:endParaRPr lang="en-US" dirty="0"/>
          </a:p>
        </p:txBody>
      </p:sp>
      <p:sp>
        <p:nvSpPr>
          <p:cNvPr id="6" name="Content Placeholder 5"/>
          <p:cNvSpPr>
            <a:spLocks noGrp="1"/>
          </p:cNvSpPr>
          <p:nvPr>
            <p:ph sz="quarter" idx="1"/>
          </p:nvPr>
        </p:nvSpPr>
        <p:spPr/>
        <p:txBody>
          <a:bodyPr/>
          <a:lstStyle/>
          <a:p>
            <a:r>
              <a:rPr lang="en-US" dirty="0" smtClean="0"/>
              <a:t>High </a:t>
            </a:r>
            <a:r>
              <a:rPr lang="en-US" dirty="0" err="1" smtClean="0"/>
              <a:t>Schoolers</a:t>
            </a:r>
            <a:r>
              <a:rPr lang="en-US" dirty="0" smtClean="0"/>
              <a:t> who log in once a day are more likely to:</a:t>
            </a:r>
          </a:p>
          <a:p>
            <a:pPr lvl="1"/>
            <a:r>
              <a:rPr lang="en-US" dirty="0" smtClean="0"/>
              <a:t>Buy cigarettes</a:t>
            </a:r>
          </a:p>
          <a:p>
            <a:pPr lvl="1"/>
            <a:r>
              <a:rPr lang="en-US" dirty="0" smtClean="0"/>
              <a:t>Seek sellers of </a:t>
            </a:r>
            <a:r>
              <a:rPr lang="en-US" dirty="0" err="1" smtClean="0"/>
              <a:t>marijuna</a:t>
            </a:r>
            <a:endParaRPr lang="en-US" dirty="0" smtClean="0"/>
          </a:p>
          <a:p>
            <a:pPr lvl="1"/>
            <a:r>
              <a:rPr lang="en-US" dirty="0" smtClean="0"/>
              <a:t>Be more politically active</a:t>
            </a:r>
          </a:p>
          <a:p>
            <a:pPr lvl="1"/>
            <a:r>
              <a:rPr lang="en-US" dirty="0" smtClean="0"/>
              <a:t>Try more types of alcohol</a:t>
            </a:r>
          </a:p>
          <a:p>
            <a:pPr lvl="1"/>
            <a:r>
              <a:rPr lang="en-US" dirty="0" smtClean="0"/>
              <a:t>Stay in college longer</a:t>
            </a:r>
          </a:p>
          <a:p>
            <a:pPr lvl="2"/>
            <a:r>
              <a:rPr lang="en-US" dirty="0" smtClean="0"/>
              <a:t>Various studies:  Pew Center, University of Wisconsin, Journal of College Retention</a:t>
            </a:r>
          </a:p>
        </p:txBody>
      </p:sp>
      <p:sp>
        <p:nvSpPr>
          <p:cNvPr id="2050" name="AutoShape 2" descr="data:image/jpg;base64,/9j/4AAQSkZJRgABAQAAAQABAAD/2wCEAAkGBg4NDQ8PDg0QEA8PDhAODQ4PEBEPDw0NFBAVFRQQEhIXGyYfFxkkGhQeHy8gIygpLCwsFR4xNTAqNSYrLCkBCQoKDgwOGA8PGTUdHSQqKi4qNSo1MSoqKSosLTAuKSosKTUrKSkqKSkpKSksKSkpLCksLCkpLCwpLCw2LCkpKf/AABEIAMwAzAMBIgACEQEDEQH/xAAbAAABBQEBAAAAAAAAAAAAAAAAAQIFBgcDBP/EAE4QAAECAwEGDwwIBgIDAAAAAAEAAgMEEQUGEiFRc9EHExYiMTI1QVJxcpKiscEUM2FkgZGjsrPCw+IVIyQ0QnSh0hclU1Rik4PwQ2Ph/8QAGgEAAgMBAQAAAAAAAAAAAAAAAAMCBAUBBv/EACwRAAIBAQUHBAIDAAAAAAAAAAABAgMEERIxMhMhM0FRUnFCYWKRFCKBsdH/2gAMAwEAAhEDEQA/ANxQhCABeGftqXl++RAHcAa5/mCgLorrCCYMs7YwPijHwWZ1WoMq+Kb4nATUudUk+Hwq5Ts16xT3IROrduiWuNd1DB1kB7hjc4Mzrlq88W9L8ihWWbDGzU+WnUujpaCNlrRxmifsqXQXjn1JbV54t6X5EavPFvS/IofSoGJnOGdGlQMTOcM6NlS7Qxz6kxq88W9L8iNXni3pfkUPpUDEznDOjSoGJnOGdGypdoY59SY1eeLel+RGrzxb0vyKH0qBiZzhnRpUDEznDOjZUu0Mc+pMavPFvS/IjV54t6X5FD6VAxM5wzo0qBiZzhnRsqXaGOfUmNXni3pfkRq88W9L8ih9KgYmc4Z0aVAxM5wzo2VLtDHPqTGrzxb0vyI1eeLel+RQ+lQMTOcM6NKgYmc4Z0bKl2hjn1JjV54t6X5EavPFvS/IofSoGJnOGdKIMDEzz/8A1GypdoY59SXF3g35Y+SLX3V75S7GWiGj76Gf8xVvnCrTpGEfw04iQvNFsvgOr4HZ1zY0n7BtJo0mHFa8BzXBzTsEGoPEU5ZnZ1rx5N+tJArrobtq7ydoV/sq1Yc1DD4Z8D2HbMdiOdVatB09+aHwqKXk9qEIVcYCr119smBCENhpEi1FRsth757POrA40CzS6OaMedfh2rhCb5MHWVYs0MU9/IVVlhicZCTv9c7ag0pwjmUjGmGw21J4gN/wBIL2GzE1o/QKEmZkxHEnyDEFor937FXSj0R7Re/YN6MQ2fKV5i5c6oqmpJZELx9UVTKoqugPqiqZVFUAPqiqZVFUAPqiqZVFUAPqiqZVFUAPqiqdAlokU0hw3vP+DXO6l74dzU67YlnjlFresqLlFZs6k3kiOqiqlxchPH/wgccRmdKbj57+iP8AYzOo7WHcjuCXQi4cdzdq4jq8ykJW0w7A/Ad47x48S4T1hzMuy/iwi1tQ2+vmkVOwMBUfVdujNbg3xJ+alhEGIjanF4OJeWxbUdJzAca3tb2K3G3ONlFmzd8LxxwgYDjC5WrBoQ8b+tPHvH/uJLSzhIlf6kagx4cAQagioOMJygrj53TZRgJwsJhniGx+inVkyjhk0XU71ecpl1GlZgzXTjzXYiRXfqVp03tCsvlz9ricuL6xVuy+rwJrcj0WtGowN4Rw8QURfL3Wy7CziPWFHXyvwX6lWWY++RfJl8i+UyI++RfJl8i+QA++RfJl8i+QA++RfJl8iqAH3yL5MqiqAO8GE6I9rGNLnONGtGySr5YlxcKE0PmAIsTZvThhs8AH4j4SuNw1ihkLul418QUhV/BCxjwnqorWs60V3fhiW6VNXXsayGGijQABsACgHkTkIVEsAhCEAV27v7l/zQ+1Z5fLQrvT9h/5ofas6vlq2Th/yU62o9EvGvHtdiOHi31LWmKwj4CDxCuyoG+U7Nu+odyB2J080xccmTlwL/q4g/8AZ7rVb1TLgDrImU91quayq/EZcp6UcJvaFZbLn7ZE5cX1itSm9oVlcuftkTlxvWKfZfV4IVuQtsnXM4j1qOqvdbR1zOI9ajarQhpKsszpVFVzqlqpkR9UVTKoqgB9UVTaoqgB1UVSVRVADqrrJy5jRYcMbMR7Wec0XCqmbj4V/aECu8Xv5sNxH6qM3hi2Sir2kahChBjWtaKNa0NaMQAoE9CFgmiCELnMR2w4b3u2rGlzuICpQAkxNQ4Tb6JEaxuN7g0fqvFqlkv7uDzwswtW1Yk3FdFiGtTrG70Nm81oXjqtGNiV37Mquv0Re7s7blo8peQo7Hv01hvWmpoK1Ko1U2qSqt06apxwoTOWJ3sdVT02fqHcgdir1VPzZ+zu5A7ETzQR5k3ofbSJlPcarqqToeH6uLlfcarssmvxGXKelHGb2hWKylqOFoRmuaCBFmACMBoHuW1Te0KwiX3Tj5WZ9dyfZPV4IVuRLW1aEO+ZV17rTs4N8b68bXg7BB4jVeK6TbQ+S7rCiGkjYJHEaLSgv1RVlmWaqWqgYdoRW/jrygCvQy2HfiYDxEhTuIktVLVR7LWYdkOHmK6ttCEfx04wQi4D11RVcWzDDsPb5wugcMY86LgHVSpq0C5W5qTmJKFFiwA57tMvnEuFaRHAbBxBKq1FSV7JQg5O5FBU7cQf5jC5MX2ZV31G2f8A2rec/Ou8lc1Jy8QRIUAMe2t64FxpUUOycRVSdrhKLSTHxoyTTJNCELNLQKJuseRZ8yR/SI85A7VLLjNyjI0N0OK2+Y8Uc01FR5FKDukmzjV6uMXSLVdRtn/2rec/OjUZZ/8Aat5z860vzIdGVNhIypJVW7RDsSWkpERZaC2HEMeGy+BcdaQ6ownwLMIkw922e4+XArVKaqRxIVKLi7mTcWbhs2zwPBWp8wUxaVpASzy1pP1Y2cA3lRiFabQH2V+THYia3o7HmW3QqmnRYMZzqYI9ABvDS2LQVnOhD93j/mPhsWjLItHEkXKelHGb2hWES+6UfKzPruW7ze0KwmX3Sj5WZ9dyfZPV4IVuQy6PbQ+S7rCh1M3R7aHyXdYUQtOnpRVlmIlQlTCIUSoSrpwSiWiKJaLoAHHGfOVtmhySbJlq443t3rFKLa9DncmW443t3qjb+GvP+j7PqLKhCFjF0EIQgAQhCABCEIApmixuYPzMLqcseWw6K+5o/Mwupyx9bNi4X8lKvqGkK0Wh91fkx2KsEK0Wh91fkx2J9TNC48yzaEXeI/5j4bFoyzrQj7xH/MfDYtFWNaOLIu09KOM3tCsKl90o+VmPXct1m9oVhcvulHysx67k+x+rwQrchl0e2h8l3WFEKYuj20Pku6wohalPSipLMEqEqaRESpaJaLpwSiWiVFEAJRWSyLvZ2TgMl4Ig6Wy+vb+GXO1zi41N8N8quoooyhGaukrzqk1kW/8AilaOKX/1O/epi5C72dnJ6FAjaTpbxELryGWu1sMuFDfHfCziisuh0P5rA5Mb2LlXq0KapyajyYyFSTkt5tCEIWCaAKLuotKJKSMxHhXumQmXzL4VbW+AwioxqUUDd3uVOZL3gmU1fOKfVEZaWZ8dFO0cUv8A6nfvSfxUtLFL/wCp371USElFvfj0u1GftJdSet27ebn4OkxxCvA9sTWMLXXza0wlxxqvJ1ElFOMIxV0VcRcm8xpVotD7q/JjsVYKs9ofdX5MdiXUzROPMs2hJ3iPl/hsWirOtCTvEfL/AA2LRVjWniyLtLQjjN7QrC5fdKPlZj13LdJvaFYZL7pR8rMeu5Psfq8C63IbdHtofJd1hRCl7ottD5LusKJC1KelFWWYJQEBKE0gFEqEoC6cBLRCWi6AiVLRC6AlFZdDofzWByY3sXKuUVk0O91YHJjexck1+FLwydPUvJsqEIXmjTBQN3e5U3kveCnlA3dblTeS94JlHiR8ojPSzESEicUi9MZY1IQnUSLh0YQrPaH3V+THYq0QrNaA+yvyY7EipmiceZZdCXvEbL/DYtEWd6EveI2X+GxaIsW08WRepaEcZvaFYbL7pR8rMeu5blN7QrDZfdGPlZj13J9i9XgXW5DbottD5LusKJCl7ottD5LusKJC1aelFSWYBKhKE0gACVCcF0AohKlopHBEtEUSoASismh4P5rA5Mb2LlXKKyaHm6sDkxvZOSq/Cl4ZOnqXk2NCELzBqAoK7rcqbyXvBTqgrudypvJe8E2jxI+URnpZiZTSE8pq9MZQ1IQnEJFw6NKs1ofdX5MdirRVltD7q/JjsSKmaGR5ll0Ju8Rsv8Ni0NZ5oT94jZf4bFoaxLTxZF6loRxm9oVh0vujGysx67luM3tCsOl90Y2VmPXcrFi9XgXX5DbodtD5LusKKCmboofe3cpvUVDLVp6UVJZipUBKE0gKEqROCkcABKhKugFEUSpV04JRWPQ93UgcmN7JyrtFY9D7dSByY3snJVo4UvD/AKJ09a8mwoQheWNUFBXcblzeS94KdUFdxuXN5L3gm0eJHyiM9L8GKlNTykXqDKGJCnJFEBpVltD7q/JjsVca2pAG+QB5VY7VcGy7xjAaOMkJFTNDI5MsmhP3iNl/hsWhrPdCjvEbL/DYtCWHauLIv0tCOM3tDxLDbTb3PacS+2BHLsWtfhr0v0W6xW1BWS6IlklsURwMB1j/AHT2eZNsc0qmF8yFdXxv6HmtKV02E5o2w1zeMbyrFFZLJndNhgE69tA7DhOJ3/d9eW1bJJJiQxWuF7R1halOWF4WVZK/eiGTgkShWhQqUJAnLpwUJUgTgpHASoSqQBRWLQ+H80gcmN7Jyrylrl7Vhyc5DjxA4sYHghgBdrmFooCRjSq0XKnJLoyUHdJNm1oVP/ifJf0pjmM/ej+KEl/SmOYz9687+JW7WaO2h1LgoO7fcubyXvBRf8UJL+lMcxn71GXR6IEpNSUeBDhxw+Iy9aXNYGg1BwkOOJMpWaqpxbjzRGdWDi95npTSnFIV6EzhpSJy6yso+K6jRxneaPCovcdR3seVv4ocRrWYTyt4L3W/GpCDd97v0bhP608698tLNgsDRsDCSd875KgJl7puYDWYakMhjwYz1qrfili5IbdcrjQtC6XLZUuP44jnDiFG9ivahLmLPECAxg2GtAHk31NrBqzxzcupoRWGKQKAukskRobgW1BBBGMKfTYjA4UKWSMGtCzoslGq2tAdY/wcFyk5K14cXATeOphDjQeQrQLcudbEB1oNdkUwKgWlci5hJh4P8ThHkK1KVqjNXVNz6lSdJrfEfNWXCi4SKO4TcB8uNeB9zzvwxB5QR1Lk2UnIWBt9SlBRwcKeAHYXZkedApeE+EtaSrkaiWU19inF80NFgROGzpZkosCJw2dLMn90zvA6AzpRNTvA6Azqe1+S+yOD2Yz6AicNnSzJRYMThs6WZP7qnOB0AlE1OcDoBd2vyX2cwezGiwYnDZ0syX6BicNnSzJ3dc5wOgEvdc5wOgFLa/NfaDB7Mb9AxOGzpZkv0DE4bOlmTu65vgdAJe7JvgjmhG1+a+0cwezOf0DE4bOlmSGwYnDZ0sy692TfBHMCQzc3wOgEbX5r7QYPZnL6BicNnSzJPoGJw2dLMuvdc5wOgEndc5wOgFza/NfaO4PZnI2DE4bOlmSfQD+G39cy691TnA6ASd1TnA6AXNr8l9ncHsx8GwWDbuLvANaF7XPhwGYb1jd4Y+Ib5UU9864nbCu8A0BEGwo8U1eaeEkvdRKnUhnOaJKL5ROVoWo6N9XDBDSaf5RMWDeHgVouMuZLXCI8a89AYuNd7BuRDSDe1O+47PkxK+SEg2E0ABZ9otWNYIbl/ZYp0rnilmeiXhXrQF1QhUCwCEIQAhbVeOYstj9kL2oQBX41zDDvLlqVbiVlQgCtalW4kalW4lZUIArWpVuJGpVuJWVCAK1qVbiRqVbiVlQgCtalW4kalW4lZUIArWpVuJGpVuJWVCAK1qVbiRqVbiVlQgCtalW4kalW4lZUIArbblWYl7ZawIbN5S6EAcoUu1uwF1QhAAhCEAf/2Q=="/>
          <p:cNvSpPr>
            <a:spLocks noChangeAspect="1" noChangeArrowheads="1"/>
          </p:cNvSpPr>
          <p:nvPr/>
        </p:nvSpPr>
        <p:spPr bwMode="auto">
          <a:xfrm>
            <a:off x="63500" y="-939800"/>
            <a:ext cx="1943100" cy="1943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hubspot.com/Portals/53/images/facebook-icon.png"/>
          <p:cNvPicPr>
            <a:picLocks noChangeAspect="1" noChangeArrowheads="1"/>
          </p:cNvPicPr>
          <p:nvPr/>
        </p:nvPicPr>
        <p:blipFill>
          <a:blip r:embed="rId2" cstate="print"/>
          <a:srcRect/>
          <a:stretch>
            <a:fillRect/>
          </a:stretch>
        </p:blipFill>
        <p:spPr bwMode="auto">
          <a:xfrm>
            <a:off x="2057400" y="304800"/>
            <a:ext cx="1237129" cy="914400"/>
          </a:xfrm>
          <a:prstGeom prst="rect">
            <a:avLst/>
          </a:prstGeom>
          <a:noFill/>
        </p:spPr>
      </p:pic>
      <p:pic>
        <p:nvPicPr>
          <p:cNvPr id="9" name="Picture 4" descr="http://www.hubspot.com/Portals/53/images/facebook-icon.png"/>
          <p:cNvPicPr>
            <a:picLocks noChangeAspect="1" noChangeArrowheads="1"/>
          </p:cNvPicPr>
          <p:nvPr/>
        </p:nvPicPr>
        <p:blipFill>
          <a:blip r:embed="rId2" cstate="print"/>
          <a:srcRect/>
          <a:stretch>
            <a:fillRect/>
          </a:stretch>
        </p:blipFill>
        <p:spPr bwMode="auto">
          <a:xfrm>
            <a:off x="5638800" y="304800"/>
            <a:ext cx="1237129"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Funny = Learning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Garner's (2006)  Participants viewed three video-recorded lectures on statistics and research methods. Each participant was randomly assigned to one of two conditions. </a:t>
            </a:r>
          </a:p>
          <a:p>
            <a:r>
              <a:rPr lang="en-US" dirty="0" smtClean="0"/>
              <a:t>In </a:t>
            </a:r>
            <a:r>
              <a:rPr lang="en-US" dirty="0" smtClean="0"/>
              <a:t>the “humor condition”, participants </a:t>
            </a:r>
            <a:r>
              <a:rPr lang="en-US" dirty="0" smtClean="0"/>
              <a:t>viewed lectures with </a:t>
            </a:r>
            <a:r>
              <a:rPr lang="en-US" dirty="0" smtClean="0"/>
              <a:t>humorous examples.  The other participants </a:t>
            </a:r>
            <a:r>
              <a:rPr lang="en-US" dirty="0" smtClean="0"/>
              <a:t>viewed the lectures without the humor segment (control condition). </a:t>
            </a:r>
          </a:p>
          <a:p>
            <a:r>
              <a:rPr lang="en-US" b="1" dirty="0" smtClean="0"/>
              <a:t>The participants in the humor condition recalled more information on </a:t>
            </a:r>
            <a:r>
              <a:rPr lang="en-US" b="1" dirty="0" smtClean="0"/>
              <a:t>average </a:t>
            </a:r>
            <a:r>
              <a:rPr lang="en-US" b="1" dirty="0" smtClean="0"/>
              <a:t>than participants in the control condition. </a:t>
            </a:r>
          </a:p>
          <a:p>
            <a:pPr lvl="1"/>
            <a:r>
              <a:rPr lang="en-US" dirty="0" smtClean="0"/>
              <a:t>Garner, R. L. (2006). Humor in pedagogy: How ha-ha can lead to aha! </a:t>
            </a:r>
            <a:r>
              <a:rPr lang="en-US" i="1" dirty="0" smtClean="0"/>
              <a:t>College Teaching</a:t>
            </a:r>
            <a:r>
              <a:rPr lang="en-US" dirty="0" smtClean="0"/>
              <a:t>, </a:t>
            </a:r>
            <a:r>
              <a:rPr lang="en-US" i="1" dirty="0" smtClean="0"/>
              <a:t>54</a:t>
            </a:r>
            <a:r>
              <a:rPr lang="en-US" dirty="0" smtClean="0"/>
              <a:t>, 177-180.</a:t>
            </a:r>
            <a:endParaRPr lang="en-US" dirty="0"/>
          </a:p>
        </p:txBody>
      </p:sp>
      <p:pic>
        <p:nvPicPr>
          <p:cNvPr id="12289" name="Picture 1" descr="C:\Users\Chris and Grace\AppData\Local\Microsoft\Windows\Temporary Internet Files\Content.IE5\XSWAHW7H\MC900441517[1].wmf"/>
          <p:cNvPicPr>
            <a:picLocks noChangeAspect="1" noChangeArrowheads="1"/>
          </p:cNvPicPr>
          <p:nvPr/>
        </p:nvPicPr>
        <p:blipFill>
          <a:blip r:embed="rId2" cstate="print"/>
          <a:srcRect/>
          <a:stretch>
            <a:fillRect/>
          </a:stretch>
        </p:blipFill>
        <p:spPr bwMode="auto">
          <a:xfrm>
            <a:off x="6629400" y="152400"/>
            <a:ext cx="1974869" cy="1143000"/>
          </a:xfrm>
          <a:prstGeom prst="rect">
            <a:avLst/>
          </a:prstGeom>
          <a:noFill/>
        </p:spPr>
      </p:pic>
      <p:pic>
        <p:nvPicPr>
          <p:cNvPr id="12290" name="Picture 2" descr="C:\Users\Chris and Grace\AppData\Local\Microsoft\Windows\Temporary Internet Files\Content.IE5\AMLSUS5U\MC900423159[1].wmf"/>
          <p:cNvPicPr>
            <a:picLocks noChangeAspect="1" noChangeArrowheads="1"/>
          </p:cNvPicPr>
          <p:nvPr/>
        </p:nvPicPr>
        <p:blipFill>
          <a:blip r:embed="rId3" cstate="print"/>
          <a:srcRect/>
          <a:stretch>
            <a:fillRect/>
          </a:stretch>
        </p:blipFill>
        <p:spPr bwMode="auto">
          <a:xfrm>
            <a:off x="228600" y="1447800"/>
            <a:ext cx="412749" cy="412749"/>
          </a:xfrm>
          <a:prstGeom prst="rect">
            <a:avLst/>
          </a:prstGeom>
          <a:noFill/>
        </p:spPr>
      </p:pic>
      <p:pic>
        <p:nvPicPr>
          <p:cNvPr id="6" name="Picture 2" descr="C:\Users\Chris and Grace\AppData\Local\Microsoft\Windows\Temporary Internet Files\Content.IE5\AMLSUS5U\MC900423159[1].wmf"/>
          <p:cNvPicPr>
            <a:picLocks noChangeAspect="1" noChangeArrowheads="1"/>
          </p:cNvPicPr>
          <p:nvPr/>
        </p:nvPicPr>
        <p:blipFill>
          <a:blip r:embed="rId3" cstate="print"/>
          <a:srcRect/>
          <a:stretch>
            <a:fillRect/>
          </a:stretch>
        </p:blipFill>
        <p:spPr bwMode="auto">
          <a:xfrm>
            <a:off x="228600" y="2819400"/>
            <a:ext cx="412749" cy="412749"/>
          </a:xfrm>
          <a:prstGeom prst="rect">
            <a:avLst/>
          </a:prstGeom>
          <a:noFill/>
        </p:spPr>
      </p:pic>
      <p:pic>
        <p:nvPicPr>
          <p:cNvPr id="7" name="Picture 2" descr="C:\Users\Chris and Grace\AppData\Local\Microsoft\Windows\Temporary Internet Files\Content.IE5\AMLSUS5U\MC900423159[1].wmf"/>
          <p:cNvPicPr>
            <a:picLocks noChangeAspect="1" noChangeArrowheads="1"/>
          </p:cNvPicPr>
          <p:nvPr/>
        </p:nvPicPr>
        <p:blipFill>
          <a:blip r:embed="rId3" cstate="print"/>
          <a:srcRect/>
          <a:stretch>
            <a:fillRect/>
          </a:stretch>
        </p:blipFill>
        <p:spPr bwMode="auto">
          <a:xfrm>
            <a:off x="228600" y="4419600"/>
            <a:ext cx="412749" cy="4127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day on the SAT?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 didn’t do my best because I was having a “bad day””</a:t>
            </a:r>
          </a:p>
          <a:p>
            <a:pPr>
              <a:buNone/>
            </a:pPr>
            <a:endParaRPr lang="en-US" dirty="0" smtClean="0"/>
          </a:p>
          <a:p>
            <a:r>
              <a:rPr lang="en-US" dirty="0" smtClean="0"/>
              <a:t>Students who claimed to have a “bad day” on their initial SAT performance had statistically the same increase on re-takes as other </a:t>
            </a:r>
            <a:r>
              <a:rPr lang="en-US" dirty="0" smtClean="0"/>
              <a:t>students who claimed they studied and “did their best”</a:t>
            </a:r>
          </a:p>
          <a:p>
            <a:pPr>
              <a:buNone/>
            </a:pPr>
            <a:endParaRPr lang="en-US" dirty="0" smtClean="0"/>
          </a:p>
          <a:p>
            <a:r>
              <a:rPr lang="en-US" dirty="0" smtClean="0"/>
              <a:t>Students </a:t>
            </a:r>
            <a:r>
              <a:rPr lang="en-US" dirty="0" smtClean="0"/>
              <a:t>who admitted they didn’t study or took some other form of personal responsibility improved by larger margins</a:t>
            </a:r>
          </a:p>
          <a:p>
            <a:endParaRPr lang="en-US" dirty="0" smtClean="0"/>
          </a:p>
          <a:p>
            <a:pPr lvl="1"/>
            <a:r>
              <a:rPr lang="en-US" dirty="0" smtClean="0"/>
              <a:t>Educational Testing Service</a:t>
            </a:r>
          </a:p>
          <a:p>
            <a:pPr lvl="1"/>
            <a:endParaRPr lang="en-US" dirty="0"/>
          </a:p>
        </p:txBody>
      </p:sp>
      <p:sp>
        <p:nvSpPr>
          <p:cNvPr id="11266" name="AutoShape 2" descr="data:image/jpg;base64,/9j/4AAQSkZJRgABAQAAAQABAAD/2wCEAAkGBhQSEBQUExQVFRQVGRYYGRgWGRsaHhgcGhgYGBoYFx8cHCYgHRsjHBoYHy8hIycpLCwsGB80NTAqNScrLCoBCQoKDgwOGg8PGiwiHCUsLSwpLik0LCoqKSksLCksKSwpLSopLCwsKSwsLCwsKSwpKSkpLCkpLCwpKSksLCksKf/AABEIAH4AhwMBIgACEQEDEQH/xAAbAAACAgMBAAAAAAAAAAAAAAAEBgMFAQIHAP/EADwQAAIBAgQEBAQFAgMJAQAAAAECEQMhAAQSMQVBUWEGEyJxMoGRoUKxweHwUmIHgtEUI0NykqLC0vEW/8QAGgEAAgMBAQAAAAAAAAAAAAAAAwQBAgUGAP/EACgRAAICAgMAAQMDBQAAAAAAAAECAAMRIQQSMSITQWEycZEFFCNRsf/aAAwDAQACEQMRAD8A51VQERtPyOB0yoQzJwQamIqri+PSZBWacD/riXzOuIalUfPpiJeZ78sRHG2qceC4gycTTWcS5WnLr3I/MYwKeN6IgzzGKP4YRB8hO28Y4Aapcz6AAAP52wjcR8Is9cguRTpIHdifhBkgDvH547Lwal52WpE/8RVJ+gxxvxK+YrvmRTRtFSqWbSDcKSqL/wAqgbdTjnOGXDkZxNdrQ4KkZxFPOcTZyKaljTVpQG5/hxLx/J+W4VgA8Akf0zyPftiHPcKekdLjS0KxB3E3Hta+BGYsSxJJO5MnfvjfVQSCvkznsIBDemRFca4mK/ON8aEDBxFTI4x5hjcLjIXlj2Z6Racew0eEfBrZslmlaa2nqeg9rY9hSzmVI3UncZXh2OMysrVcCF59v5AGI3YmceqPy52+X74cikw7zjCrjwGM0kLEAcz/ACcekwnJZU1HCqCbiYGwmJPQYxWgOwFgCYnpJj8sMHh/hVVahWkuuowIImBpG/t+eGPgXg2g1UDNTK/hHQXgH8WF7uQlX6jGaqWs88nPNJ5DFlluCOfiGkRYnDdxzgiUsy5ooVXSIBvFv1xPwLgDV61GmEMMfU5mABdve33xH1VZO0sayrftOr8KrLQymWXcmmg/7R+2JM1Qo0aLVCoCqC57nf8APBDV0ckgeikDB7i1uwuPkcIHjnxCwHkAnSCDUPUm4Uewximrtb1+0lATvw/eJ3E6vms7tpLOSesSY+wxVrke9r23iIixERgtsx6SQDMfQXk404ZT819Kui2kljAHU8yfl9MbSkKv4EmxexgVTI+oSCQ07bHT/VO3bFfmeEqxkSpN+ov0/bHTct4eymXpitmMyKwN1p0hdyN7kzE2MRhW8TcV859fl06VMAhVUfCJFieZjnbErb2Px8gSoHsTs5wgoPSdUQTA2kdcY4Twx69enRUHU7Ae08/aJxc5s6VBIECw3k8r3N8M3+G2UL5zW0E06ZIG+nVtJ6xib36IzCRUvZhHLIZNKKrl6Y9NMQe56nuTj2NcrXCtWPPXGM446xHZsmdGNDAnAyY/THkHX641mTbbE4Tluf5bHczlIfkeHeoM4gbgdffBtFkDsUUHSOQ3YkaQOpBO20YgrZ7y0W5uOe+1oPbAa8TIVobSOQG/e4viCcCXUZ1HrgfEly2YVmpVKqwdRQbg7QTY3xbcR8bUA4slMibEFmUTAkzuReIxy+h4jqorAMb2noO33PzwL5+oybsdyeeFLOMjt2YRqu4qAFM6LlfFVKq7gmo07MYu14gch2x0TKeI6C5RfLvUshBGkyRcnkB3xzLwtw5KFBatQS1VhotsgMM3zOwxeJUbzgVsstBtvuBHKBO++FORX+NR2tRaPdj2dI4RXj/dmLry6D9MIv8AiCrNmioUFViOcyLk/bBuV8aVqdSHCVIUKSRpaN+W/wBMZ4rxChmHNQSlRtHxzAAF9vcHC1a/TOYPq3fMhXw6KWTOtR5jgwAIhb3OOerk2R7ElgRteeu2O+JQp1MrBdCdIEgg7AYUauQTVpWDp9UJJZu8C8D2xeq41abeZZf8w9xiKmRzVXKU2o5xB5NTUFlQWQss6k5iDpnqe+FHjHEQpC6dakSDJAYC0gbi4/PD/wCJFFbN09XwUFIgxChtNw3xC6z9cKXivgmg0gFsLWHK3T+b4c47ayfvKXV5ErOHuczUAqPoUXjab2knc7Yd/CdajTr1RRJnSpa5gnUZiedt9sKFehTr5fVr8s0hcRMmLTz9Vh8sR+GuJ+RVnkV0nf8Am84tyQXrYCVoARxmN/HuMrSfTJGq84xgZODHiLtTp0y7CDrFgo6Mdp7Y9gVIr6Dt7L32EOQDOa0KeDMpRaQ0SJt3M41yeVLmBtuT0HPFjxPMrTp+k32A+0j5Y1ZkZldxnMgsFj4QRawk3IA6DbFepmP1xrJLE6Zi5m/zONqcRJI9h/8AMVMsBmMXhnwic8xCutJUAapUfZZMARzJNo7Yc+Ef4NipUXTnKFVFPqCggkbwd4nClwl665Z6dJSP9oelA3LFdWlew9TMfYYeeGZlaTU8kjNrBGtwxBaqdwGBEKtx3wq63M2jqN1qmMZ3LDPeA86KzMXpBIgC7Lp5JpibDngNOH+SxFZFCyPWHsI28tv/ABYA9zhkUvTf/ZqtZqmsO6NJLBVgMD03sflEjC5xWhVzFQ5AKAqMjPW39BEpYzFQ7R26Yundj1PghPivyPv4mtSsuYYKVJgkAiFqRFiRztzEchiNsiZim+oj8D+hhE9r78+gvifi/h+nSoo2VLamZEp051rUYmAb3FpYshAtiHOUsxSEVqfmoPxLNQDuIioLHf1YIaEYagByLEMhqcSqUgwaVB2DCwgE+rcXIxa8B46yuXW1gC0A/wCUgyfocUVHjHos5aLEGKigTzj1pA5NiHMcaVIUgANeaZDD3tthRuFvIjH9+hXDiX9WnTq5us6Po82NQYSs3gq0SAQdmFupxJwjwXmggWowqoG1I6sGsQd735H54pOEZgMwZDqMgW67R78sPuXpZihqGoC6lQNl1XM/fClrvUcGFQh1BUxB4H/hRWqVFasG8vmIKsxkiJOwtqn6Y6ZkPAGQoLfLIT/dL/ngrg/EatSowa6L+KIk9P51xmtxgCrqmUFh3PPCl3KP6s/zBMrs3X/kPyTUaY0UkCL0VY/LHsD0eP022BP8649gB5LHfYfxBGhvupnAcnlkpLpMlyJPa1hhY4lV8xiSNAEgTNxzB6Gfzw5ZagTBZpeBq2vJvv8ALAufyupnIQPyItf27/njrmGtRAHe4iuo5frbB3BsotSqquYSCzey3Pt74PzwoFSCCrLICjeeQj3xZeF/DTVK/lMR5YVXrwIIvIpT1J3A74hRncuxwI5+D+FADzjqZTPlBokAgBnsBvAA6Ad8WPHqOWZkFWUqN8DoDqBG219/fB9BlI9BUgW9Ow5AW29sK2ZzHm50uKqr5TBVUtoZgAZ0k2EkxOKtkHUY4qiw4J1LY+Kq9IAMtPMJYedTMkDrUQAk9bRMYssvm6dQhKMVVq62qtqIIEaZMCSSdKgWgDtigzQJCa4LEp6jTU6h8RGqneCoJ+H8I74CzOSpebTWlKVnNmpVDCgEaiwNwYmAeeKAg+xv6ORoy44zxioOIUKFBUJVb6hZdYHqEbBUH3jngvP+IaOVqU6T1CIUszEEk2sJFgWJZvZQOYihymaqZPM1S2nNPUgswbTVA2gAwP8AKIwk8Xzr1cxUdwQ7MTpMyOQF+lh8sP11K+vsJmMzLsiWq1nz+ekDSGbVKiCiKI+IX297tj3HsqKddaVNjUYm6tB0zsNQgzzvhl4dw8cNyL1nANZwLe/wU/bmf2GKTw7w4lTmahlqhIUnnNi597gHkMDt1seDyUAz8T7GrwjwA6PMXZGAHdoksew2GOh1s27U0ZQoIHq1biOURt3xR8E4tTWi9NWRfKQem0sf655yZxUcX8U1Upl9AA0zeesXgj3xzV/1LHIX2a9dY6gfYS7zXjA6GVaWsrYhDHv7Yp14+Kgg0nQxtZx9Rt9MBcL8U+e1lpohVSzENYkG3ywTn/EGUoAy7O/IIsX9zhO6l8jK5MdrNSbEkoZ50JZhop9WgT09sexz3xN4hfMFal4FtNyFvuSbFj7Y9gg/pvbZMueQv3mauZAECYbe+46zsIxnJCELEkAGFEqZtINpse/2xEUDMBEKP5ef0xFxTMEAU1YA1AR3UWE9529gcdWBmctA671Ktdaqor6ToprIBLGytH4jqvH6Yc8tkxk8mUBmox9Tf1O4hj7ASMVvgXgzBfOqHUASKQPIfCXH5DBniDMf70LyHq6XNrewwetcsFi/Is6ISJnI1oX1CNIAUqNLdYlSCZtybviZ6wcAPoqWvrVWIj/pe3SCbTgPzLSLgze9+s9bX5e2NKzWMyfvY9Lgj5nD71K3omTXc9Y+JhvD+GUqrHQWp6RqDUqjQCZHwsLGJt0xbUsoaLaqlVqt4UFVmSAJJG8AR7Y08N5XRRB5udX+n2xHnc3qY72sBF1HNiO/5RjC5RWskoJ0vEstsUBzA3yV6jUylQMSXVxqBI2B/EI7SMV1eghUisrLfoKtMD3nUogTy54IqtLEzf8AbkRBHznElHMO1jDC0k/EPYrv8wMJpyMe6mmykL/sfmV//wCe80pSWqfLMuAlTWgjcwxlDeBBMk9sScZ8S+XmUo0lXTTWIItYRpE9Bi6aquWoOUAFRxAPMtfcxcDHPkybTUeC3l/EbbkxJneb274ddiwwTM9evbIEa8xmiTRrCgajSQQASumJ2vPY9euGt3pZikwdvSylTGwERvG4jCp4c4qHBKm0qIi6wokG1wTcRgviHE38vQE0sSQTvKgxb3GFxXkxk24EipZ/LZWp5KMXBm5B+W8bkYU/EWbiqyg3MEn35W2HYYO4plUXQ9QGQxB7/iAjtBHzwHxRacKtFJYzMXkEyGJvHScXFQUyjXlhrU14TTdwaZfSrLPW4IIj5fnj2K6nm2pkadQI+e/6ffGcEwILuYz03CuBZ+QvuSNV8Vmf4eDX8yozBTGqIYBRaF6YPQojhpZlMwCBO0mIvgbPp5lNmQyNJBve+6j2n7HB84ikc8vnFZFNEq1MAABeQFojcR03xksryCAexv8ATHNaXGnooCgZKk3IAhgORGxtGGfhHjSlVIFUeW9730n/ANTjwO8ypWMC8HpsPTqQ/wBpP5G2FjxHWGXcJr8wt6iNo6Exa/aMX2d4wtGmasysAgf1E7AYT6NXzQzsdTvOsGCJvAiDp5WIjuMOUFs/iAeqs+iOPC/FtJ0XUDRmw1/D7B9p94xc1KKuLgHp+xF/phBpZloHOViOogWO8x3Dr3HIvJZpkjyHZNoUwVNyD6NRVosT5ZBuPTgdnHDeQ6P1jFX4LzQz/af9f2xnK0NJJewXctHLaSNwMA8D8aLWcUnQrUJIBUEhonefUtvlfE/iZy6Gktp+IxNuS/P9MZ78UK3yGDGhyHIxmUPFM6Kj6mYhGIVUJ2jZomfmMEtTXyqix8WmY5wRE88UrcLEKpALXLEagxE23t8sTUWqeWUMFVK7bwCdx7Rix3ISTLxBaJEDcXgQe/aOXXFmvEBUIYXJ59P4ZwFxnKAqkQDBgzYGJ26E4j4LTPlAMCILR3vOPDUlt6hvFxqpFolk0kT7wx2/pnA3D6c0yANB5+kzPUdvtgkP6SoETOo9dpH6fPFeKi63HqIsYk2nFsgygUj2UXF6EPGrV3MT9Bt++PYN4hlVM6UMG8j95xjFZaFUKGtRU9flqfSWEEi0HoRHMdRgmjlVgg6QLxM9rAD9Maee4pFHaYJVY5INIg/QffEa5xiYmwODReDcU4YC9jE2t97chbEJ4EupUhyzX18h/aBtexJJtizpJqfVNwYP0xcUkHldwDHuP2JHzxE9mUGXyrUlIUEoblXhlY84HL3EHvjdOCKxDU4puIOhpK3EQCPUvXt1w00MuNMWiNu38OI6Oktp0xqEgjcR+mCK5B1KexWrSjRVUodxqMg2IJVo0tvzhrD1TjCZhW9QIgXPYTBnUCYuPiDjvhxzPDAV0iIiSCJB+Rwu5jwpT8wXK7EqLgixIBNx98NC8Y+UjGfIX4cyi0lbMFQpeVQDkNiwEmCxHIxa2DMzXJWVvO8C49ybfbnjOaE6QLAAQOnQe2B6FPSGIuTczhRyWOYUa1NHz9OLsurTsLkCfbAiushhHqt9cA5ShqYr0LCe1ica10AYQIGrafy6YCRCqZYu8MFF+V/abc+2JaEEG+A/N9QbncYIoVdM25ziMQstquR8ygvlGGQMGAiSSRcjmIGFtJVoMg9Ri0OZOqRbEWfqSCx3G8c5xVEI9kuwP7yvzNUXkmOkx++PYhrVSUmwg49gmIHM/9k="/>
          <p:cNvSpPr>
            <a:spLocks noChangeAspect="1" noChangeArrowheads="1"/>
          </p:cNvSpPr>
          <p:nvPr/>
        </p:nvSpPr>
        <p:spPr bwMode="auto">
          <a:xfrm>
            <a:off x="63500" y="-582613"/>
            <a:ext cx="1285875" cy="1200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http://z.about.com/d/collegeapps/1/0/u/6/-/-/sat--Marlith--Flickr.jpg"/>
          <p:cNvPicPr>
            <a:picLocks noChangeAspect="1" noChangeArrowheads="1"/>
          </p:cNvPicPr>
          <p:nvPr/>
        </p:nvPicPr>
        <p:blipFill>
          <a:blip r:embed="rId2" cstate="print"/>
          <a:srcRect/>
          <a:stretch>
            <a:fillRect/>
          </a:stretch>
        </p:blipFill>
        <p:spPr bwMode="auto">
          <a:xfrm>
            <a:off x="7315200" y="228601"/>
            <a:ext cx="1609725" cy="1295400"/>
          </a:xfrm>
          <a:prstGeom prst="rect">
            <a:avLst/>
          </a:prstGeom>
          <a:noFill/>
        </p:spPr>
      </p:pic>
      <p:sp>
        <p:nvSpPr>
          <p:cNvPr id="9218" name="AutoShape 2" descr="data:image/jpg;base64,/9j/4AAQSkZJRgABAQAAAQABAAD/2wCEAAkGBhQSEBQUEhQVFRUWFRcYFhUXFxcUFxYXFxsXFxUYGBcaHCYfGRsjGhgWHy8gIycpLCwsFx4xNTAqNSYrLCkBCQoKDgwOGg8PGikkHCQpLCwvLCwsKSwsLCksLCwsLCwpLCwpLCkpLCwpLCwsLCwsLCwsKSkpLCwsLCksKSwsLP/AABEIAOIA3wMBIgACEQEDEQH/xAAcAAACAgMBAQAAAAAAAAAAAAAABgQFAQMHAgj/xABHEAABAwIDBAcEBggEBQUAAAABAAIRAyEEEjEFQVFhBhMicYGRoQcyUtEjM0JyscEUJGKSstLh8BUXU4JDVHOD8SWToqTC/8QAGgEBAAMBAQEAAAAAAAAAAAAAAAEDBAIFBv/EACgRAAIDAAICAQMDBQAAAAAAAAABAgMREjEEIQUTIkEyUWEUM3Gx8f/aAAwDAQACEQMRAD8A7ihCEAIQhACEIQAhCEAIQhACEIQAhC8udCAyVHpYoFzm7wT6Bp/Nbar4aTwBShT2xFaq7iHR4ggfwKiy1RaA5ArKrhjP1Zr+LWesT+ansMiVanoPSEIXQBCEIAQhCAEIQgBCEIAQhCAEIQgBCEIAQhCAEIQgBCF5zXQGKlQNEnRR2V+sFQDcS3xj5qJtLESyuze2mHDuObTxYfMKj6E7SLjUDjchr/XK71KplZklEF/UxgdhS/SafqbfikLEVcryf2WW8CFZ/wCJk0q1IGCOsIHAfWD8IS/iqxNSZiWtI7wZj0KwXz5NYSNeOxv/AKfTAP2Ms/tAAK9wG0RlDZ0ZT83AfNIr8Z+rhh+yST3kgiPBbdk4178Uxv2QWl3cxsD++a6he1MHSQsrxTNl7XpkAhCEAIQhACEIQAhCEBgLK8tEBekAIQhACEIQAhCEAIQhAYKrW4z6UMdZxzAftDUEc/73qxe6FR7drimesOtMdYO4TmHdEqubxaSvZpZjmGq3O4NDqdSk6SBcOtr3P80ldGMZ1eIImQW1GSDIBglniSxV+I2wzEVIxAAYapkMGaCZMNJ0AEEu1vZSsRi6TgwUWZRTGR0QAcjszH2+1e/esE7N77L50OEdMYnH/TEibuPkZBHqVHe7MSN7Wv8ANl/K8LX9ppM3IPcZvHKQ7y5rdX7NVx+Jr7/eDmj1jyVCWlBJqYn6Nxj3gHxpBi3mJPgpvRTE/rExZwcTyDe1+LfRQ8QbEDTtE7uy0ZWNnmZ9VpwuPNCp2b9gtM/ESDPmPIqa85aDqGzsfnv8T3ZRwayB/XxXvZ20OtdVj3WPyjnAufOfJLuy8UadKo8/8Gi1o/6j+24d4JYPBSuhlYdWROp8zp+IK9CNn3JAZ0Lw6sBqVlrwRIWkg9IQhACEIQAhCEAIQhACEIQAhCw5AAKyvDBC9BAZQhYJQGvEXETBOhSpj8Z1rH03jtssQLhzHCJaeGo7lf7RxAuwGHES089R+CS9q46Qa7LOactVmha47+4x5grJ5EvXokVKWwHAHIS4EOMHUFtjffbxsttWsymcgJdIaWBtzBsQeG65jRSKtZ2ZrWEsa6XF9i4Ay0taDabzJ0C0Ck1jSyLuFwO0/MIIceRIFysCl+5Y7HJYzS9j3iHnKIBDRc3M9p3feymVqUhnBzSD4zl/Fq1NLuychEA5oLTvkWBnivbqn0ALbnIB4h414EToeChzKzzVxA6vMdSW28oHlfxUSqS05veBAzcQfiAF4iRHBbnNAYHO0YBAO9xg6b948FgVQGGzpO/K4DzjzKlSwkuxtMfoLaTSSXVH1HumZywW33zr4c1L6KYsmoDNmh7jwmzW+pJS39W0Fhz03SIF+rJPbc0DVpucu7cpuz8V1Tajmub1YyQRfO7tZQOV3O8GrpSbnyJG7FbZz1xSBOUFoIGpMkQO7Und36t1NsAAaLlfRbE/S9a4domw4kAEepBK6nQdLR3LdRPlrOWbEIQtRAIQhACEIQAhYBWUAIQvFWsGiSYQHolR6mIvAWn/ABAOMDRaMdXay58I3oCaKU3nVFHEiS2RbmqurtvMIY05ja6lYTZoYAftfaQFg8WVHV2u4FzXe/TuY0e02DhO6bHgReyumOS10ww7qYGIp6sNzuEwJI3tI7JHdwVN2qOolEDpFtfOwDRwkhw3jc5viDLdRB3hLVTafWsJiKhbkqDc9ogseOYgg8is7TxAcWupyGuMhs/VvPvNnhOh7uap203MIfcBpIO7LEktI7gSO4heVKxt+ySdWrjq2MEZgJJ+AAx5uggDlPfmkwbu/nPEnf36qHhaZ+1Zzjmd3u3eAhv+1M2zsGLLPOfEgrBhiBKiYvMHNjR5hw4lolp74zDy4JoxlIBqUdvy1ojXMY8KdU/koqm5PAbcE0uAdy7PJuk97omeBA4qyp7LJE3lR8PhyCBoAAB3DRMGErCEnN6BZrYVzH529l4Bg7jqIcN+uuoVXWoNDXuElzy2G/C7M4P8SRFtdU27VpZhI3JaqCH3sCM9veLmQAG8zmb+4rIT0lFx0fY3rWtcYAlzzO7XIOcACBvcV1XDvkC0GBI4clyTYI6odadQYZzdvN/stHq4cCuj7AxGZttB7zviebnwAsvQ8Wa3Ay6QhC9A5BCEIAQhCAwAsoQgMEwqjaGOY4cY3KyxdMuYQNSEovouk2NtbIDbRrOk5B4KRTwTnHNUnxN//Ch06mUzIngpGKxz5g2QG2rh2N5c1nC1KmbrBJa0wefgtWAw/XOyk8ymTDYUMaGt0QHsXCqf05of1FS4dmDc2juLDzjzCuEodOsKQ0VW6AjPFi34KgO6DY+B3Km5uMeSJQjbbw/6NXcG9qkTBadQ34TzadHclFxGKzseJuRTIOmdheG5h+0AS3zW/bO1+tdneDnEZ7WdFi+2kjXdKra7mdS4NM9V2mH35ntBoAvOYARxE7143bDLVt3cbq5bjQ1sk5eZOUeq0bI6N1K8Oc8UmG8Nh9Qg3Hau1to0zd6acJ0Qw1O/Vio746hNR3m6Y8F1/SSk9ZOCViek2HBg16c8A7OfJsqA+tTxdRmQl9MAknI/K5z+yBOWLNDr/tKx2/7MG0sQ7GYbFVMKC4ksptl2apYtokOEF5OUNOmbgr7o70fbQoMpjcJN81zc33xYA8AFNlcKVq7O4Q16c227sTFU6jK1NlV1B2QPFDNLH0wGVmENnKczXEGIOcFO3Rjo1iKzalUvr4djn/QUq4bUqBkXNQkTdxsLGG87stPNhnueJNJ0GpAJLHAQKgAuRlADgLw1pGhm6p1w5oc0gtIkEEEEHQgjULVWo2x6EljEbaWyMVSBzM6xvxUtfFhM+RPcl19Rpe0ki3WSDYiws4G4uRYrqeOxgY3Vc76R4qm+vnLZdTGUFtu24gukjc0BoM/E4RKqsojBckcaRKeIh4gTawOhPdw5d8rqHR6nkZlJ9yzjxcbvPfNu4DiuTCDUbckNAkm0u3wOG4eK6RsjFhgp0y73QHVObyJDe5o9QE8WWSDG9C803SJXpeucghCEAIQhACELBKAw4wlvF7TuYEA7vmtG2umT2yKFDrRcZy4Afui8Jeftw9UDH0hPabldZcc0dcWX2GqAEkgGBYc16kkku13cFRO6QtFOzXB8Qew6FGodI3kgPBy8qb5UfVj+44M6BsqhT99tnRBE2Vouf9Hdv1hWh2Hf1Z+3dkDiQ7VPzHyJGhXaafRDWGSl7pFtAMa9pEugw06PYQc7R6+QV9WfDSdw17t6Sel1QPa6mTleDnovG5wkFvjpHJ25UXz4xIQgbTp9qKZkAB7CfhNiD6g9yxsvGtabiNxFrgyQQdxHqFpYS58CzgT2TMB2rgOAIk+BC3YelmdEBpbe5kFp0EbxM3XiN4djJsbaho9kBzqY9xzWlxaNzHMFyBuIBtAMQmSn0obl92o8xoKbm+bqga0eaVcMA0Tw0WxuLJ3qxebKMcL4UcvbLTEY19ZwdUgQTkptMtZNiSftPIkToASABJJuNms7N1QYF0m6ZMIVldjslsi6UVFYic1tlRbS2Y+nLsO4sBMuZAcwne7IdDxLS0nfKvWL2RK9WMFKKcXjMmnP8fjcSRGamObWuzeGZxAPOCqJ+F33EDWCQN5iTJMkneSTc710PbGyA4EgJSx1HLNieXFYbbLNyTOnFZ6KT9KylpY2ACIm+Y6gu48YECE0dFnGrVEXJdJJ4ST4km6S6wObXQ8ZPJs6CE4dCfrOzJiADuB4u8ATHcu6n9yRV0dTbosrzTFl6XvI5BCEKQCEIQAtOLdFN54NcfQrco20Pqqn3HfgUBzbZ+KvCu8K0JZ2f7yZKDoHNeb5HkRpWyNCg5dFk1q2NZ3qjdttgaXlxgVepNj9YXBkd2Yi6tKOKg3uskPPi3klh06GlqZ7qsVpsLGZqcSJaY8N398lXVxZLdWsKTxXbVy1WvDRT3PZcvD++bd3ivSjbGPt9FDR0dwkLnPTnCik9gdOV1p3gWAI3SBA55RxUHam18RUxBrUq9SmLRSklogeV4m43poxbRjcADUyhxt+yKgtu0a7Q8JHBUTth5CcY9o5RzXaOGAqxmAflu5pBa8a03Dv4G4IO9SNm0pN4nQ8DzHCVp6osqlj3e5YkiIEXDidHDQxbfMEL3S20zVjKtQNsalOm57Dus7V3hIXnShN9I7j37LOrrA0CzQYSq9m3WuP0dOtUPwim5sfec8NaPNSGYqsb5qGHG7N+sVPQtYPVU/Rl+fR6KtjnotKNbKUy7OryAkujjixwbiSwtcYZXYMrMx0ZUbJyE7nTB0sU24OnkEJ9NxOJNSLqm9bA5UtbazGe89o7yB+JW/D7Ua73XB3cQ78FsqsaRmlAsalwk7blAZiEyVMWOKW9tYgF2qq8ifPohLEKOOpBtoaLHdoN7ucDcmDou7q+rkiTLyBukBx01Jim2/NUu0nAuECd5nlpPL1XrZWIAqX7XaAyMGXNxtA3wFzVLGmUvs7VhHSxt5sL8bLcoWya5fSa46kAqavoovUcghCF0AQhCAFG2j9TU+47+EqSo20vqan3H/wlQwcnwGqZMN7oSxgn3V3+kvAa2mzMSJzOOWm0TFyJJPIDvIXy3yUJSsS/GHp0P7Sc2g0CMrYLs0QILpzZjzm88VtD1W1KNeC51dogTDaIi1/tPJKhbD29VquLXsa5oMZ29kjdLmE6TIMGRGi8z6TlrUtL+La3Bpo1JZ5hInSnajG1BTNM6SXg6yYAjdEa808tblp370i7crUTWIqGCBOhjfad6+gaf0YprWeXPOTwg0MS0XY+eV/VdH6E1Osw1Rpg9rQ6Q5o15WXKtoBr6R6qRlMm0SLTPdwXQfZltOm1hpucA5+XKDvgXHffRR4qSsWlTFPptsB9TEMqPYXCnm60R7zbDtQb3ySTYwNxCwxxgGk9oGnAC2hj3U7e06rSpUqb35gXuyywxMCe0N8Lm9OtTqfVhwI1LTmncJG8cip8pSi+L6RKZMNZ9WQ95se1TPZnnI1HNaxs4OmBBaYI3ryxlwJbO7d6HQ8lLpY3K/tROhOk94WLkzpPX7JVHAuDC0AOabFrgCCDqDK0P2dTaA3qKpbub+kV+r7smaAOWisKFQzI3pgwFIu1XMbJr0mbOOITXYCmPdwOH73Mk+oUGtQYD2sJR76YNJ3g5hBXTjs0HVLe3MG1hHMgK7lZFayptC5T2gMv0eKxNIb6byysR91z2lw8yoj8zu03EYieNQMqNP+0NbHgQvdJrQ4hwuXZgI0F7Dwv4hezigHZRrMRFnCJBHCVP1Zb/wolMiO2mWwyvT7TyGsLO2yoSRpvaR7xB0jUqbha7utptYWh5c1oy6lxMBxjmZUatWYILm3bo+IIBABh3otvQ2uz9PpFwGTOJDp/wBru8GD4K6KjNppYcHdsFhhTptYNGtA8lIWAVle7HogEIQugCEIQAo20vqan3H/AMJUlasRSzMc34gR5iEYOPYMXCacK2wWup0JrU39mKjZsQQD4g/kSrbD7JqgDsHzb815t3jRtWSRerM6Ihw5IgiQdeHNGy9iU6IOUamdZ7rnxVmNnVfgPm35r03AVPgPm35rNV8bCD32dvyJNZvoh449kpVxHQ7E15rUW0SHAiKhIMgkGBEeqdKuyKrxEBvMkflKusBghSptYLxv4mZJXowqf5M/I4HXp9WHUiDnJh+6IOnmFvwFYMgT/RPXtB6EZ8+JoyXa1GcYF3N5wLhcwpuN4P8Adl5VtUoSekdjN0m2tVxNBjXuzBndJ7zvNksbPxHaLAILhwB0/op2clkTug+Q+forzo30Ya7Z+MxL2uzhpFNxIywwtLiALky0i+6I1K7pg7ftkOiroYambOZm5lwNuXD00W92z2wcpIPB0ujuOqgfpV9M2kTMGOMc1vDHEOcXZQNQ0wT3nQeCqu8ayp+0QnpKZtF9GJcDxAa70tx/FWmB6YmQMsfeIAjil9zaZa2XlxMWBJgaFenOaKmUNAA1/rGpVHS/k75vrRor9Nn5ewG3sCZ8+5UOK2k55zOdMBzxO+LNtwJUKpioI5nst56S78AF6bTLmucftACeQIJ9HAqW280jWaOucHXOYzHeQIPz8FtDgSC6Bng/ddxHIkys4djctQP1zGCNQ5ukc4gqfsRzamLwzXgOb1rAZ0MneO9aKaJWyxHOi3tLHy6NR6Sd44KRsSiWviCDAIPA7lP9oGCY3aFbJETo0AXIk2FrGR4LZsWHCTrAHy9AD4pa+EciDtmxMZ1uHpvOpaJ+8LO9QVPSf7PdpA030Zuw5h911rdxHqnBezRPnBMAhCFcAQhCAEIQgMQiFlCAxCIWUIAhCxKC5ABC517QOgjqjuvwtNsgHrGNsXmRBaIiYme5dD64cRx13cVkGVXZWprGDgez9j16720mU3GSA4wQGzBlx0FnDzXXWdH24fZz8MwkgUagk6kuDifUq+6sIqskQd6rooVXsM+d6VJziMoJdwALj5C6sXbAxTqeXqKjW/tAU5J39uF0HHez6s4ZaeNdRZuZSotpt8muE95lIf8AhRc8tDesIJbmIkugxNydYlXeb5lUIr6iOq6XLozW2JXIEMptAM/XUJMce36KR0J2A6vi2iq0mnLyYIIENMSQd7o9Fb9G+hDK73NxDYYACQ2GOmRAzC4FjKe9kdD8LhXZqFFrXRGa7nRoe04krJXGm+ClFev9iUeLxnJtr7NdhqjqT8vYiHEgBwh5aRwkEW+S9togsLTVoAEAXc+QRoRDDaF1PavQrB4lzn1qDHOdq67XG0CS0g6Ln/SLYJo4l1KlOSGlgkkgERBJ5grJfVX465tadVw5vCjOwCTLMRhnHeOuyZo0s8Nupuydg16eIovNJxaKtMl7C2q0AOFyaZMDvUzC9CziHtp1nOY0mczD2gQCRqI5eKZNi+yilQqtqHE135SCB2WXBm5AmOS9Tw/LhbW3FYc2V8Hmiv7SKX6/UP7FMnyHy/BVGzZ0AtCZ/arhYxNJxPZdTI3atJ/IqjwDQRbS/wCa8HyvU2iGOPs7ww6yo6ZOWBxF728An4Fc26FbQZRruDzAeIDtwM7+R47k8v2/QaQDVZcxrvXqeC06lhBYoUSltSk73ajDr9obrH1UoFbgZQhCAEIQgBCEIAUDau2KdBmaoY1gb3RuCmVHwJJgDUrkPSfbhq1HOLnQCcoLswid0ACPBdRWs7hDk8L/AGp7QnT9EA0c7m4v5HRLGL6U1Xgh1VxuDr8JkX8Ut4rHzIUEYhaI1muNaQz0ukTpd23XAab6jgeSuNm9MazMsVCQPsm48fAeC58X3mVKo4wggTopdaOnWmdx2F0tZWysfDahHHsnu+WqYlwnBY8iIOmi6j0Q6SHENLHkZ2gX0zDjCzyg0ZLK+IxuXMdniHO1952gneV04rnRolmJrN0io7duJJHoV4Py6+2LLPH/ACMvRZn1p+6NI3EpiVB0YdaoObeW4j8lfrd4H9iJVb+pmEj9M2/rTf8ApD+Jyd3Fc+6T4rPjHAH3GtZ46n8VR8nJKk7o/UTthPmszjPE8DuTok7ovTmtPwg/L804So+LjlO/yRd+o5L7UsRnxgbECmxoJmZLu1pugKl2Y6QeCme0TEdZj6oEw3K2/JomFW4Czf75LF5L2bKSdQOQOk2vc7v7MKEdsajdb8LqRij/APJpHGJBGiWW1I8163xfuDX8mmhLHoy09oCddyYNm9LK1IiHZxeziTqQXHvtEmYXOm4gl3irPDbSiJXqSgWyrTO97N2iyswPYZG/kd48FLXPvZ/tiHdWXWd7jeepgacbroAVDMco8XhlCEKDkEIQgIW2KmWhUMkQ03ABOnA2K+dNodIXVK1RrGEspuaHuJAguOVtvvWsu49J8XWqYWuxuEe4FjhL30wDG/K1xcdJ4r59r7NYyqHlsOLjbNmAj7UjXWy7jJR9milNvIhi8W7rG0qbXPqPmGtuYFz+B8isYbEZ2gjgpG1NgtPVPc8S4EjK6HNGhDo/u6g0g5vZptAaPtP+Q/OFdXZy9/g0NSjL7ifTdZemuvPNQcMx8yXSOAAA0t89VJYVenp2npYUMbBTZ0b2w6jUZUHiJjMDqNNEkMV9s2pI/JVWL0cTWo7NT6UUiwO7VxOWJPnp6pX2iesxJqtaWggWO8gRNio+zaxLASpcr4zz/JnKTrl0mcVwUfaLroxU7bxxaPQ/1TMk7YOIy4ho+IEekj8E3vfAkr1vjZ7Qv4M9q+41YvEBjHPdo0EnuF1y2lWL3vedXOLiDzMqb0w9oLatN9HCsLwYBqkhrDBuGg3cLapWwfSBzYFSnlbIGYEEDmeA5rF8i3bJRj0juiUY7oxYXpe7DVSxjWmQJLp77XsL+iZNn+0Gm4RWaWHcRLmn8wkD2j7I/R6lGtRINKqwS8GQXtuSDpcQfAql2ftHMBf5qYyt8eKS6KZy16Sdt45z6pNpc8uMby7/AMrXQeSWndOiziKecTGgt4XUakXBzuX9Fl3l/k4JeMxOUh2obFuO5UGJf2jG8287KdjMSTTMbyB+f5eqoXMe0++N3vD8xC9/4yHGvl+5rpWLTe9zy5rKbXPeTDWt1cYJMeAJWMBtEPYXjdMzugSfRRzQ6y1RpG8OabSOeo3qfR2WylQD2ubBLhkmXCNS4cCt9lyg/fRfCM5P10MvQLpAf05tGsCxzHMNiHCDBF2mNCNDvXfAvmnofs8sr030WjMXjV+WCHRA7LifAFfQ2DxlYkCpQy/tNqNeB6NPoqW9Zjt1P32WKEIQqBCEICl2rszNnfWfVqUgBGHp9kHSQ7L2qhJ3E5b6b1w3pN0bqU3FrqfVOBLmsEGGOPZkizjYyRqV9FuCRfaPsbE4g0hQY9zAHZixtJxDjEXqOEW4c1Mc32W1S4yOJ4fCObdxutNWh25LQ8WGl2876hPH+XmLP/CxP/1x/wDteP8ALXFT9TifPD/zrQuCWI1OxPtiiME3VvZPFtvMaFe3C4TYPZviv9DE+eH/AJ16HsyxX+hiP38N/MulOKHOIpQrvZVcRAhWZ9meK/0MR+/hvmvdH2b4saUcQP8AuYcfmkpxaIdkWXOG2g1jQJGi2u2u2NQqd3s9xpMmniD/AN7D/NY/y7xn+jiP/fw6+av+MnbY5avZMbIJFzs/aoOIpZTJ6xnqQD6FOPT7HGls3EObrkgf7nBp9CVz7AdCMfSeH06ddrhoevw0jwIKd9kbIxFbB1qOO6yXkgF76b3ZSBBBpgAQ64C1+L4kqK3FvdM90lLGjh1LD1HmZgmIkxb81KpYJ7b9Z4X+axt7YmJwVUsrMIgkNqaseNxa7TTdqOC8f4s6AZEgadyxWwmmZyxf17qHUOqZqeYPDbQ1wBu2RaZuBCoW4Kqx0ZTOkj8vBWTNpambk68OXqsna94A7uM3/vxVSdnTWgnYcljBmIUY7UAnfu+S34boxjsS3MzD1Ms6kZPLMRPgpNP2cYuTmw9a9uwacx3udyVtPiNyXJExjr9i2HEtyyRc3G42k+i0vwjBfLmPPtE796bj7OcT/wAti/3sP/Og+zrE/wDL4v8Aew/86+jjwisRu5REvBMImwbN8rREd53lequzXl1t904D2dYkaYfF/vYf+dbGdAMWNKGL/ew/86S4yWEqxR6ZnoTsaKrHGl1tOnepDcz2An3m7+cCHWJEkQuzYDAupk/SvewjstfDi08n+8RydJ57lQ+zzY1Whh3Cs0tcXWzinngfEWWImSJJIvyTYAs+ezHZLkzKEIUnAIQhABWEIQAhCEAIQhACEIQAhCFABCEIDTVpB3ZcA4HUEAg+BSbtfo9hsx/V6Gv+kz5IQstxJSYXYWHNUA0KMcOrZxHJP+zNkUKYmnRpMPFrGtPmAhCogEWTVlCF6EeiDKEIUgEIQpABZQhAf//Z"/>
          <p:cNvSpPr>
            <a:spLocks noChangeAspect="1" noChangeArrowheads="1"/>
          </p:cNvSpPr>
          <p:nvPr/>
        </p:nvSpPr>
        <p:spPr bwMode="auto">
          <a:xfrm>
            <a:off x="63500" y="-1039813"/>
            <a:ext cx="2124075" cy="2152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http://jaimehepp.files.wordpress.com/2011/02/cartoon.jpg"/>
          <p:cNvPicPr>
            <a:picLocks noChangeAspect="1" noChangeArrowheads="1"/>
          </p:cNvPicPr>
          <p:nvPr/>
        </p:nvPicPr>
        <p:blipFill>
          <a:blip r:embed="rId3" cstate="print"/>
          <a:srcRect/>
          <a:stretch>
            <a:fillRect/>
          </a:stretch>
        </p:blipFill>
        <p:spPr bwMode="auto">
          <a:xfrm>
            <a:off x="6096000" y="4800600"/>
            <a:ext cx="2630172" cy="1885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25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25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25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3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Girls Differently</a:t>
            </a:r>
            <a:endParaRPr lang="en-US" dirty="0"/>
          </a:p>
        </p:txBody>
      </p:sp>
      <p:sp>
        <p:nvSpPr>
          <p:cNvPr id="3" name="Content Placeholder 2"/>
          <p:cNvSpPr>
            <a:spLocks noGrp="1"/>
          </p:cNvSpPr>
          <p:nvPr>
            <p:ph sz="quarter" idx="1"/>
          </p:nvPr>
        </p:nvSpPr>
        <p:spPr>
          <a:xfrm>
            <a:off x="1676400" y="1371600"/>
            <a:ext cx="6655062" cy="4068778"/>
          </a:xfrm>
        </p:spPr>
        <p:txBody>
          <a:bodyPr/>
          <a:lstStyle/>
          <a:p>
            <a:r>
              <a:rPr lang="en-US" dirty="0" err="1" smtClean="0"/>
              <a:t>Sadker</a:t>
            </a:r>
            <a:r>
              <a:rPr lang="en-US" dirty="0" smtClean="0"/>
              <a:t> “Sexism in the Classroom” </a:t>
            </a:r>
          </a:p>
          <a:p>
            <a:pPr lvl="2"/>
            <a:r>
              <a:rPr lang="en-US" dirty="0" smtClean="0"/>
              <a:t>(original studies in 80’s, being redone)</a:t>
            </a:r>
          </a:p>
          <a:p>
            <a:pPr lvl="1"/>
            <a:r>
              <a:rPr lang="en-US" dirty="0" smtClean="0"/>
              <a:t>Teachers more likely to </a:t>
            </a:r>
          </a:p>
          <a:p>
            <a:pPr lvl="2"/>
            <a:r>
              <a:rPr lang="en-US" dirty="0" smtClean="0"/>
              <a:t>call on boys, even if girls put their hands up first</a:t>
            </a:r>
          </a:p>
          <a:p>
            <a:pPr lvl="2"/>
            <a:r>
              <a:rPr lang="en-US" dirty="0" smtClean="0"/>
              <a:t>give boys more wait time than girls</a:t>
            </a:r>
          </a:p>
          <a:p>
            <a:pPr lvl="2"/>
            <a:r>
              <a:rPr lang="en-US" dirty="0" smtClean="0"/>
              <a:t>Make more eye contact with boys</a:t>
            </a:r>
          </a:p>
          <a:p>
            <a:pPr lvl="2"/>
            <a:r>
              <a:rPr lang="en-US" dirty="0" smtClean="0"/>
              <a:t>Give boys more specific feedback on assignments</a:t>
            </a:r>
          </a:p>
          <a:p>
            <a:pPr lvl="1"/>
            <a:endParaRPr lang="en-US" dirty="0" smtClean="0"/>
          </a:p>
          <a:p>
            <a:pPr lvl="1"/>
            <a:endParaRPr lang="en-US" dirty="0" smtClean="0"/>
          </a:p>
          <a:p>
            <a:endParaRPr lang="en-US" dirty="0"/>
          </a:p>
        </p:txBody>
      </p:sp>
      <p:pic>
        <p:nvPicPr>
          <p:cNvPr id="29698" name="Picture 2" descr="C:\Users\Chris and Grace\AppData\Local\Microsoft\Windows\Temporary Internet Files\Content.IE5\RKCWUNYF\MP900430807[1].jpg"/>
          <p:cNvPicPr>
            <a:picLocks noChangeAspect="1" noChangeArrowheads="1"/>
          </p:cNvPicPr>
          <p:nvPr/>
        </p:nvPicPr>
        <p:blipFill>
          <a:blip r:embed="rId2" cstate="print"/>
          <a:srcRect/>
          <a:stretch>
            <a:fillRect/>
          </a:stretch>
        </p:blipFill>
        <p:spPr bwMode="auto">
          <a:xfrm>
            <a:off x="0" y="2209800"/>
            <a:ext cx="2008980" cy="1524000"/>
          </a:xfrm>
          <a:prstGeom prst="rect">
            <a:avLst/>
          </a:prstGeom>
          <a:noFill/>
        </p:spPr>
      </p:pic>
      <p:pic>
        <p:nvPicPr>
          <p:cNvPr id="29699" name="Picture 3" descr="C:\Users\Chris and Grace\AppData\Local\Microsoft\Windows\Temporary Internet Files\Content.IE5\BMK6HA3J\MC900116094[1].wmf"/>
          <p:cNvPicPr>
            <a:picLocks noChangeAspect="1" noChangeArrowheads="1"/>
          </p:cNvPicPr>
          <p:nvPr/>
        </p:nvPicPr>
        <p:blipFill>
          <a:blip r:embed="rId3" cstate="print"/>
          <a:srcRect/>
          <a:stretch>
            <a:fillRect/>
          </a:stretch>
        </p:blipFill>
        <p:spPr bwMode="auto">
          <a:xfrm>
            <a:off x="1447800" y="4419599"/>
            <a:ext cx="2286000" cy="1911743"/>
          </a:xfrm>
          <a:prstGeom prst="rect">
            <a:avLst/>
          </a:prstGeom>
          <a:noFill/>
        </p:spPr>
      </p:pic>
      <p:pic>
        <p:nvPicPr>
          <p:cNvPr id="29700" name="Picture 4" descr="C:\Users\Chris and Grace\AppData\Local\Microsoft\Windows\Temporary Internet Files\Content.IE5\BMK6HA3J\MC900056680[1].wmf"/>
          <p:cNvPicPr>
            <a:picLocks noChangeAspect="1" noChangeArrowheads="1"/>
          </p:cNvPicPr>
          <p:nvPr/>
        </p:nvPicPr>
        <p:blipFill>
          <a:blip r:embed="rId4" cstate="print"/>
          <a:srcRect/>
          <a:stretch>
            <a:fillRect/>
          </a:stretch>
        </p:blipFill>
        <p:spPr bwMode="auto">
          <a:xfrm>
            <a:off x="5715000" y="4419600"/>
            <a:ext cx="2209800" cy="20861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money makes you smart?</a:t>
            </a:r>
            <a:endParaRPr lang="en-US" dirty="0"/>
          </a:p>
        </p:txBody>
      </p:sp>
      <p:sp>
        <p:nvSpPr>
          <p:cNvPr id="4" name="Content Placeholder 3"/>
          <p:cNvSpPr>
            <a:spLocks noGrp="1"/>
          </p:cNvSpPr>
          <p:nvPr>
            <p:ph sz="half" idx="1"/>
          </p:nvPr>
        </p:nvSpPr>
        <p:spPr/>
        <p:txBody>
          <a:bodyPr>
            <a:normAutofit fontScale="55000" lnSpcReduction="20000"/>
          </a:bodyPr>
          <a:lstStyle/>
          <a:p>
            <a:r>
              <a:rPr lang="en-US" sz="2900" dirty="0" smtClean="0"/>
              <a:t>Children with higher SES backgrounds were more likely to be proficient on tasks of addition, subtraction, ordinal sequencing, and math word problems than children with lower SES backgrounds </a:t>
            </a:r>
            <a:endParaRPr lang="en-US" sz="2900" dirty="0" smtClean="0"/>
          </a:p>
          <a:p>
            <a:pPr lvl="1"/>
            <a:r>
              <a:rPr lang="en-US" dirty="0" smtClean="0"/>
              <a:t>(</a:t>
            </a:r>
            <a:r>
              <a:rPr lang="en-US" dirty="0" smtClean="0"/>
              <a:t>Coley, 2002</a:t>
            </a:r>
            <a:r>
              <a:rPr lang="en-US" dirty="0" smtClean="0"/>
              <a:t>).</a:t>
            </a:r>
          </a:p>
          <a:p>
            <a:pPr lvl="1">
              <a:buNone/>
            </a:pPr>
            <a:endParaRPr lang="en-US" dirty="0" smtClean="0"/>
          </a:p>
          <a:p>
            <a:r>
              <a:rPr lang="en-US" sz="2900" dirty="0" smtClean="0"/>
              <a:t>In a nationwide study of American kindergarten children, 36% of parents in the lowest-income quintile read to their children on a daily basis, compared with 62% of parents from the highest-income quintile</a:t>
            </a:r>
          </a:p>
          <a:p>
            <a:pPr lvl="1"/>
            <a:r>
              <a:rPr lang="en-US" dirty="0" smtClean="0"/>
              <a:t>(Coley, 2002</a:t>
            </a:r>
            <a:r>
              <a:rPr lang="en-US" dirty="0" smtClean="0"/>
              <a:t>).</a:t>
            </a:r>
            <a:endParaRPr lang="en-US" dirty="0" smtClean="0"/>
          </a:p>
          <a:p>
            <a:endParaRPr lang="en-US" dirty="0" smtClean="0"/>
          </a:p>
          <a:p>
            <a:r>
              <a:rPr lang="en-US" sz="2900" dirty="0" smtClean="0"/>
              <a:t>Children’s </a:t>
            </a:r>
            <a:r>
              <a:rPr lang="en-US" sz="2900" dirty="0" smtClean="0"/>
              <a:t>initial reading competence is correlated with the home literacy environment, number of books owned, and parent distress </a:t>
            </a:r>
            <a:endParaRPr lang="en-US" sz="2900" dirty="0" smtClean="0"/>
          </a:p>
          <a:p>
            <a:pPr lvl="1"/>
            <a:r>
              <a:rPr lang="en-US" dirty="0" smtClean="0"/>
              <a:t>(</a:t>
            </a:r>
            <a:r>
              <a:rPr lang="en-US" dirty="0" err="1" smtClean="0"/>
              <a:t>Aikens</a:t>
            </a:r>
            <a:r>
              <a:rPr lang="en-US" dirty="0" smtClean="0"/>
              <a:t> &amp; </a:t>
            </a:r>
            <a:r>
              <a:rPr lang="en-US" dirty="0" err="1" smtClean="0"/>
              <a:t>Barbarin</a:t>
            </a:r>
            <a:r>
              <a:rPr lang="en-US" dirty="0" smtClean="0"/>
              <a:t>, 2008</a:t>
            </a:r>
            <a:r>
              <a:rPr lang="en-US" dirty="0" smtClean="0"/>
              <a:t>).</a:t>
            </a:r>
          </a:p>
          <a:p>
            <a:pPr lvl="1">
              <a:buNone/>
            </a:pPr>
            <a:endParaRPr lang="en-US" dirty="0" smtClean="0"/>
          </a:p>
          <a:p>
            <a:endParaRPr lang="en-US" dirty="0"/>
          </a:p>
        </p:txBody>
      </p:sp>
      <p:sp>
        <p:nvSpPr>
          <p:cNvPr id="5" name="Content Placeholder 4"/>
          <p:cNvSpPr>
            <a:spLocks noGrp="1"/>
          </p:cNvSpPr>
          <p:nvPr>
            <p:ph sz="half" idx="2"/>
          </p:nvPr>
        </p:nvSpPr>
        <p:spPr>
          <a:xfrm>
            <a:off x="4800600" y="1371600"/>
            <a:ext cx="4038600" cy="5029200"/>
          </a:xfrm>
        </p:spPr>
        <p:txBody>
          <a:bodyPr>
            <a:normAutofit fontScale="55000" lnSpcReduction="20000"/>
          </a:bodyPr>
          <a:lstStyle/>
          <a:p>
            <a:r>
              <a:rPr lang="en-US" sz="2900" dirty="0" smtClean="0"/>
              <a:t>Children from low-SES environments acquire language skills more slowly, exhibit delayed letter recognition and phonological awareness, and are at risk for reading difficulties </a:t>
            </a:r>
            <a:endParaRPr lang="en-US" sz="2900" dirty="0" smtClean="0"/>
          </a:p>
          <a:p>
            <a:pPr lvl="1"/>
            <a:r>
              <a:rPr lang="en-US" sz="1700" dirty="0" smtClean="0"/>
              <a:t>(</a:t>
            </a:r>
            <a:r>
              <a:rPr lang="en-US" sz="1700" dirty="0" err="1" smtClean="0"/>
              <a:t>Aikens</a:t>
            </a:r>
            <a:r>
              <a:rPr lang="en-US" sz="1700" dirty="0" smtClean="0"/>
              <a:t> &amp; </a:t>
            </a:r>
            <a:r>
              <a:rPr lang="en-US" sz="1700" dirty="0" err="1" smtClean="0"/>
              <a:t>Barbarin</a:t>
            </a:r>
            <a:r>
              <a:rPr lang="en-US" sz="1700" dirty="0" smtClean="0"/>
              <a:t>, 2008).</a:t>
            </a:r>
          </a:p>
          <a:p>
            <a:pPr>
              <a:buNone/>
            </a:pPr>
            <a:endParaRPr lang="en-US" sz="2900" dirty="0" smtClean="0"/>
          </a:p>
          <a:p>
            <a:r>
              <a:rPr lang="en-US" sz="2900" dirty="0" smtClean="0"/>
              <a:t>Of </a:t>
            </a:r>
            <a:r>
              <a:rPr lang="en-US" sz="2900" dirty="0" smtClean="0"/>
              <a:t>high school math teachers in </a:t>
            </a:r>
            <a:r>
              <a:rPr lang="en-US" sz="2900" dirty="0" smtClean="0"/>
              <a:t>low income </a:t>
            </a:r>
            <a:r>
              <a:rPr lang="en-US" sz="2900" dirty="0" smtClean="0"/>
              <a:t>school districts 27% majored in mathematics in college as compared to 43% of teachers who did so in more affluent school </a:t>
            </a:r>
            <a:r>
              <a:rPr lang="en-US" sz="2900" dirty="0" smtClean="0"/>
              <a:t>districts. </a:t>
            </a:r>
          </a:p>
          <a:p>
            <a:pPr lvl="1"/>
            <a:r>
              <a:rPr lang="en-US" sz="1800" dirty="0" smtClean="0"/>
              <a:t>(</a:t>
            </a:r>
            <a:r>
              <a:rPr lang="en-US" sz="1800" dirty="0" err="1" smtClean="0"/>
              <a:t>Gimbert</a:t>
            </a:r>
            <a:r>
              <a:rPr lang="en-US" sz="1800" dirty="0" smtClean="0"/>
              <a:t>, </a:t>
            </a:r>
            <a:r>
              <a:rPr lang="en-US" sz="1800" dirty="0" err="1" smtClean="0"/>
              <a:t>Bol</a:t>
            </a:r>
            <a:r>
              <a:rPr lang="en-US" sz="1800" dirty="0" smtClean="0"/>
              <a:t>, &amp; Wallace, 2007)</a:t>
            </a:r>
          </a:p>
          <a:p>
            <a:endParaRPr lang="en-US" dirty="0" smtClean="0"/>
          </a:p>
          <a:p>
            <a:r>
              <a:rPr lang="en-US" sz="2900" dirty="0" smtClean="0"/>
              <a:t>Students from low-SES schools entered high school 3.3 grade levels behind students from higher SES schools. In addition, students from the low-SES groups learned less over 4 years than children from higher SES groups, graduating 4.3 grade levels behind those of higher SES groups </a:t>
            </a:r>
            <a:endParaRPr lang="en-US" sz="2900" dirty="0" smtClean="0"/>
          </a:p>
          <a:p>
            <a:pPr lvl="1"/>
            <a:r>
              <a:rPr lang="en-US" dirty="0" smtClean="0"/>
              <a:t>(</a:t>
            </a:r>
            <a:r>
              <a:rPr lang="en-US" dirty="0" err="1" smtClean="0"/>
              <a:t>Palardy</a:t>
            </a:r>
            <a:r>
              <a:rPr lang="en-US" dirty="0" smtClean="0"/>
              <a:t>, 2008</a:t>
            </a:r>
            <a:r>
              <a:rPr lang="en-US" dirty="0" smtClean="0"/>
              <a:t>).</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470</TotalTime>
  <Words>1407</Words>
  <Application>Microsoft Office PowerPoint</Application>
  <PresentationFormat>On-screen Show (4:3)</PresentationFormat>
  <Paragraphs>148</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Civic</vt:lpstr>
      <vt:lpstr>Microsoft Graph 2000 Chart</vt:lpstr>
      <vt:lpstr>“The Lighter Side of Educational Research”</vt:lpstr>
      <vt:lpstr>Back to school…in style!</vt:lpstr>
      <vt:lpstr>Does education matter?</vt:lpstr>
      <vt:lpstr>Best / Worst Field</vt:lpstr>
      <vt:lpstr>Facebook?</vt:lpstr>
      <vt:lpstr>Funny = Learning</vt:lpstr>
      <vt:lpstr>Bad day on the SAT?</vt:lpstr>
      <vt:lpstr>Treating Girls Differently</vt:lpstr>
      <vt:lpstr>Having money makes you smart?</vt:lpstr>
      <vt:lpstr>Does attendance matter?</vt:lpstr>
      <vt:lpstr>What makes a “good” teacher</vt:lpstr>
      <vt:lpstr>Cheating as instructional tool?</vt:lpstr>
      <vt:lpstr>Don’t OBFUSCATE</vt:lpstr>
      <vt:lpstr>School Uniforms</vt:lpstr>
      <vt:lpstr>Confused on the Purpose?</vt:lpstr>
      <vt:lpstr>High School Students need MORE sleep?</vt:lpstr>
      <vt:lpstr>E-Books?</vt:lpstr>
      <vt:lpstr>Why to study vs. What to study</vt:lpstr>
      <vt:lpstr>Graveyard Grannies</vt:lpstr>
      <vt:lpstr>Bending History?</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Cannon</dc:creator>
  <cp:lastModifiedBy>Chris Cannon</cp:lastModifiedBy>
  <cp:revision>52</cp:revision>
  <dcterms:created xsi:type="dcterms:W3CDTF">2011-09-02T02:39:25Z</dcterms:created>
  <dcterms:modified xsi:type="dcterms:W3CDTF">2011-10-21T12:49:15Z</dcterms:modified>
</cp:coreProperties>
</file>