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453634-8DFB-4228-AB03-09B24571402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B0AF58-F11C-42BF-95CA-885E357395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Lobbying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8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bad?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Has a negative connotation</a:t>
            </a:r>
          </a:p>
          <a:p>
            <a:r>
              <a:rPr lang="en-US" dirty="0" smtClean="0"/>
              <a:t>Allowed (</a:t>
            </a:r>
            <a:r>
              <a:rPr lang="en-US" dirty="0" err="1" smtClean="0"/>
              <a:t>encoruaged</a:t>
            </a:r>
            <a:r>
              <a:rPr lang="en-US" dirty="0" smtClean="0"/>
              <a:t>?) by the first amendment</a:t>
            </a:r>
          </a:p>
          <a:p>
            <a:pPr lvl="1"/>
            <a:r>
              <a:rPr lang="en-US" dirty="0" smtClean="0"/>
              <a:t>Right to “petition” the government</a:t>
            </a:r>
          </a:p>
          <a:p>
            <a:r>
              <a:rPr lang="en-US" dirty="0" smtClean="0"/>
              <a:t>As with any good vs. bad, it depends on the side you’re on</a:t>
            </a:r>
          </a:p>
          <a:p>
            <a:pPr lvl="1"/>
            <a:r>
              <a:rPr lang="en-US" dirty="0" smtClean="0"/>
              <a:t>Tobacco vs. Public Health Organizations</a:t>
            </a:r>
          </a:p>
          <a:p>
            <a:pPr lvl="1"/>
            <a:r>
              <a:rPr lang="en-US" dirty="0" smtClean="0"/>
              <a:t>Environment vs. Oil drillers</a:t>
            </a:r>
          </a:p>
          <a:p>
            <a:pPr lvl="1"/>
            <a:r>
              <a:rPr lang="en-US" dirty="0" smtClean="0"/>
              <a:t>Guns vs. Victims of </a:t>
            </a:r>
            <a:r>
              <a:rPr lang="en-US" dirty="0" err="1" smtClean="0"/>
              <a:t>Shootins</a:t>
            </a:r>
            <a:endParaRPr lang="en-US" dirty="0" smtClean="0"/>
          </a:p>
          <a:p>
            <a:pPr lvl="1"/>
            <a:r>
              <a:rPr lang="en-US" dirty="0" smtClean="0"/>
              <a:t>Abortion vs. Pro-Choice</a:t>
            </a:r>
          </a:p>
          <a:p>
            <a:r>
              <a:rPr lang="en-US" b="1" dirty="0" smtClean="0"/>
              <a:t>Bottom line:  Lobbyists CAN and DO provide much sought after information.  Methodologies may be in question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061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Lobbying?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Actions taken to influence or persuade an elected official to take a particular 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10194"/>
            <a:ext cx="7162800" cy="414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77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Campaign donations</a:t>
            </a:r>
          </a:p>
          <a:p>
            <a:pPr lvl="1"/>
            <a:r>
              <a:rPr lang="en-US" dirty="0" smtClean="0"/>
              <a:t>Fundraisers</a:t>
            </a:r>
          </a:p>
          <a:p>
            <a:pPr lvl="1"/>
            <a:r>
              <a:rPr lang="en-US" dirty="0" smtClean="0"/>
              <a:t>Special events </a:t>
            </a:r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36013"/>
            <a:ext cx="2286000" cy="213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202018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82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6" t="22202" r="14646" b="19776"/>
          <a:stretch/>
        </p:blipFill>
        <p:spPr bwMode="auto">
          <a:xfrm>
            <a:off x="304800" y="304800"/>
            <a:ext cx="872429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2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Campaign donations</a:t>
            </a:r>
          </a:p>
          <a:p>
            <a:pPr lvl="1"/>
            <a:r>
              <a:rPr lang="en-US" dirty="0" smtClean="0"/>
              <a:t>Fundraisers</a:t>
            </a:r>
          </a:p>
          <a:p>
            <a:pPr lvl="1"/>
            <a:r>
              <a:rPr lang="en-US" dirty="0" smtClean="0"/>
              <a:t>Special events </a:t>
            </a:r>
            <a:endParaRPr lang="en-US" dirty="0"/>
          </a:p>
          <a:p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Meetings with MCs</a:t>
            </a:r>
          </a:p>
          <a:p>
            <a:pPr lvl="1"/>
            <a:r>
              <a:rPr lang="en-US" dirty="0" smtClean="0"/>
              <a:t>Literature</a:t>
            </a:r>
          </a:p>
          <a:p>
            <a:pPr lvl="1"/>
            <a:r>
              <a:rPr lang="en-US" dirty="0" smtClean="0"/>
              <a:t>Advertisements</a:t>
            </a:r>
          </a:p>
        </p:txBody>
      </p:sp>
    </p:spTree>
    <p:extLst>
      <p:ext uri="{BB962C8B-B14F-4D97-AF65-F5344CB8AC3E}">
        <p14:creationId xmlns:p14="http://schemas.microsoft.com/office/powerpoint/2010/main" val="157220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Lawyers, mainly, do the ACTUAL lobbying</a:t>
            </a:r>
          </a:p>
          <a:p>
            <a:r>
              <a:rPr lang="en-US" dirty="0" smtClean="0"/>
              <a:t>Top lobbying firms:</a:t>
            </a:r>
          </a:p>
          <a:p>
            <a:pPr lvl="1"/>
            <a:r>
              <a:rPr lang="en-US" dirty="0" smtClean="0"/>
              <a:t>Patton Boggs, Akin &amp; Gump, Cassidy and Associates,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r="11719" b="26823"/>
          <a:stretch/>
        </p:blipFill>
        <p:spPr bwMode="auto">
          <a:xfrm>
            <a:off x="419100" y="2743200"/>
            <a:ext cx="26289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743200"/>
            <a:ext cx="25336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819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0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pays for the lobbying?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MOST major corporations </a:t>
            </a:r>
            <a:r>
              <a:rPr lang="en-US" dirty="0" smtClean="0"/>
              <a:t>and interest groups in the US</a:t>
            </a:r>
          </a:p>
          <a:p>
            <a:r>
              <a:rPr lang="en-US" dirty="0" smtClean="0"/>
              <a:t>Companies that pay Patton Boggs: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2438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1391327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68" y="2335866"/>
            <a:ext cx="2917032" cy="70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35" y="1818352"/>
            <a:ext cx="1734965" cy="145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93" y="3095862"/>
            <a:ext cx="1619844" cy="136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162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/>
          <a:stretch/>
        </p:blipFill>
        <p:spPr bwMode="auto">
          <a:xfrm>
            <a:off x="3586837" y="3119576"/>
            <a:ext cx="3537187" cy="147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595510"/>
            <a:ext cx="2159888" cy="172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54" y="4724400"/>
            <a:ext cx="1531145" cy="160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9" y="3821963"/>
            <a:ext cx="198119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559930"/>
            <a:ext cx="18764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82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they regulated?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Lobbying Disclosure Act (2008)</a:t>
            </a:r>
          </a:p>
          <a:p>
            <a:pPr lvl="1"/>
            <a:r>
              <a:rPr lang="en-US" dirty="0" smtClean="0"/>
              <a:t>Anyone wishing to engage in lobbying activity MUST register with the Federal Government</a:t>
            </a:r>
          </a:p>
          <a:p>
            <a:pPr lvl="2"/>
            <a:r>
              <a:rPr lang="en-US" dirty="0" smtClean="0"/>
              <a:t>Lobbying activity has a VERY broad definition including planning, strategizing, collecting money at the door of an event,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Every three months ALL activity (mailings, financial, </a:t>
            </a:r>
            <a:r>
              <a:rPr lang="en-US" dirty="0" err="1" smtClean="0"/>
              <a:t>etc</a:t>
            </a:r>
            <a:r>
              <a:rPr lang="en-US" dirty="0" smtClean="0"/>
              <a:t>) MUST be disclosed to at least 3 different agencies</a:t>
            </a:r>
          </a:p>
          <a:p>
            <a:pPr lvl="1"/>
            <a:r>
              <a:rPr lang="en-US" dirty="0" smtClean="0"/>
              <a:t>Must list ALL clients and the amounts they spend</a:t>
            </a:r>
          </a:p>
          <a:p>
            <a:pPr lvl="1"/>
            <a:r>
              <a:rPr lang="en-US" dirty="0" smtClean="0"/>
              <a:t>Congressman prohibited from accepting gifts from registered lobbyists</a:t>
            </a:r>
          </a:p>
          <a:p>
            <a:pPr lvl="2"/>
            <a:r>
              <a:rPr lang="en-US" dirty="0" smtClean="0"/>
              <a:t>Does not apply to campaign funds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0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bad?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Has a negative public connotation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105025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97637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85120"/>
            <a:ext cx="2319337" cy="294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09" y="4233862"/>
            <a:ext cx="395606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198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</TotalTime>
  <Words>273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Lobbying Basics</vt:lpstr>
      <vt:lpstr>What is Lobbying?</vt:lpstr>
      <vt:lpstr>How is it done?</vt:lpstr>
      <vt:lpstr>PowerPoint Presentation</vt:lpstr>
      <vt:lpstr>How is it done?</vt:lpstr>
      <vt:lpstr>Who does it?</vt:lpstr>
      <vt:lpstr>Who pays for the lobbying?</vt:lpstr>
      <vt:lpstr>Are they regulated?</vt:lpstr>
      <vt:lpstr>Is it bad?</vt:lpstr>
      <vt:lpstr>Is it bad?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Lobbying By The Numbers</dc:title>
  <dc:creator>FCBOE</dc:creator>
  <cp:lastModifiedBy>FCBOE</cp:lastModifiedBy>
  <cp:revision>5</cp:revision>
  <dcterms:created xsi:type="dcterms:W3CDTF">2011-10-31T17:21:23Z</dcterms:created>
  <dcterms:modified xsi:type="dcterms:W3CDTF">2011-10-31T18:08:02Z</dcterms:modified>
</cp:coreProperties>
</file>